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9" r:id="rId4"/>
  </p:sldMasterIdLst>
  <p:notesMasterIdLst>
    <p:notesMasterId r:id="rId11"/>
  </p:notesMasterIdLst>
  <p:sldIdLst>
    <p:sldId id="268" r:id="rId5"/>
    <p:sldId id="324" r:id="rId6"/>
    <p:sldId id="269" r:id="rId7"/>
    <p:sldId id="318" r:id="rId8"/>
    <p:sldId id="335" r:id="rId9"/>
    <p:sldId id="33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1146"/>
    <a:srgbClr val="570951"/>
    <a:srgbClr val="3333FF"/>
    <a:srgbClr val="990000"/>
    <a:srgbClr val="660033"/>
    <a:srgbClr val="66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35" autoAdjust="0"/>
  </p:normalViewPr>
  <p:slideViewPr>
    <p:cSldViewPr>
      <p:cViewPr varScale="1">
        <p:scale>
          <a:sx n="54" d="100"/>
          <a:sy n="54" d="100"/>
        </p:scale>
        <p:origin x="1568" y="5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6AF4FC2-7059-45EB-97AF-582C6D09CFDC}" type="slidenum">
              <a:rPr lang="en-US"/>
              <a:pPr>
                <a:defRPr/>
              </a:pPr>
              <a:t>‹#›</a:t>
            </a:fld>
            <a:endParaRPr lang="en-US"/>
          </a:p>
        </p:txBody>
      </p:sp>
    </p:spTree>
    <p:extLst>
      <p:ext uri="{BB962C8B-B14F-4D97-AF65-F5344CB8AC3E}">
        <p14:creationId xmlns:p14="http://schemas.microsoft.com/office/powerpoint/2010/main" val="29643541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0"/>
      </a:spcAft>
      <a:defRPr sz="1200" kern="1200">
        <a:solidFill>
          <a:schemeClr val="tx1"/>
        </a:solidFill>
        <a:latin typeface="Arial" charset="0"/>
        <a:ea typeface="+mn-ea"/>
        <a:cs typeface="+mn-cs"/>
      </a:defRPr>
    </a:lvl1pPr>
    <a:lvl2pPr marL="457200" algn="just" rtl="0" eaLnBrk="0" fontAlgn="base" hangingPunct="0">
      <a:spcBef>
        <a:spcPct val="30000"/>
      </a:spcBef>
      <a:spcAft>
        <a:spcPct val="0"/>
      </a:spcAft>
      <a:defRPr sz="1200" kern="1200">
        <a:solidFill>
          <a:schemeClr val="tx1"/>
        </a:solidFill>
        <a:latin typeface="Arial" charset="0"/>
        <a:ea typeface="+mn-ea"/>
        <a:cs typeface="+mn-cs"/>
      </a:defRPr>
    </a:lvl2pPr>
    <a:lvl3pPr marL="914400" algn="just" rtl="0" eaLnBrk="0" fontAlgn="base" hangingPunct="0">
      <a:spcBef>
        <a:spcPct val="30000"/>
      </a:spcBef>
      <a:spcAft>
        <a:spcPct val="0"/>
      </a:spcAft>
      <a:defRPr sz="1200" kern="1200">
        <a:solidFill>
          <a:schemeClr val="tx1"/>
        </a:solidFill>
        <a:latin typeface="Arial" charset="0"/>
        <a:ea typeface="+mn-ea"/>
        <a:cs typeface="+mn-cs"/>
      </a:defRPr>
    </a:lvl3pPr>
    <a:lvl4pPr marL="1371600" algn="just" rtl="0" eaLnBrk="0" fontAlgn="base" hangingPunct="0">
      <a:spcBef>
        <a:spcPct val="30000"/>
      </a:spcBef>
      <a:spcAft>
        <a:spcPct val="0"/>
      </a:spcAft>
      <a:defRPr sz="1200" kern="1200">
        <a:solidFill>
          <a:schemeClr val="tx1"/>
        </a:solidFill>
        <a:latin typeface="Arial" charset="0"/>
        <a:ea typeface="+mn-ea"/>
        <a:cs typeface="+mn-cs"/>
      </a:defRPr>
    </a:lvl4pPr>
    <a:lvl5pPr marL="1828800" algn="just"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8073C22-3169-4524-B929-A9B63742E6A9}" type="slidenum">
              <a:rPr lang="en-US" smtClean="0"/>
              <a:pPr/>
              <a:t>1</a:t>
            </a:fld>
            <a:endParaRPr lang="en-US"/>
          </a:p>
        </p:txBody>
      </p:sp>
      <p:sp>
        <p:nvSpPr>
          <p:cNvPr id="36867" name="Rectangle 2"/>
          <p:cNvSpPr>
            <a:spLocks noGrp="1" noRot="1" noChangeAspect="1" noChangeArrowheads="1" noTextEdit="1"/>
          </p:cNvSpPr>
          <p:nvPr>
            <p:ph type="sldImg"/>
          </p:nvPr>
        </p:nvSpPr>
        <p:spPr>
          <a:xfrm>
            <a:off x="1146175" y="687388"/>
            <a:ext cx="4565650" cy="3424237"/>
          </a:xfrm>
          <a:ln/>
        </p:spPr>
      </p:sp>
      <p:sp>
        <p:nvSpPr>
          <p:cNvPr id="36868" name="Rectangle 3"/>
          <p:cNvSpPr>
            <a:spLocks noGrp="1" noChangeArrowheads="1"/>
          </p:cNvSpPr>
          <p:nvPr>
            <p:ph type="body" idx="1"/>
          </p:nvPr>
        </p:nvSpPr>
        <p:spPr>
          <a:xfrm>
            <a:off x="914400" y="4357688"/>
            <a:ext cx="5029200" cy="4133850"/>
          </a:xfrm>
          <a:noFill/>
          <a:ln/>
        </p:spPr>
        <p:txBody>
          <a:bodyPr/>
          <a:lstStyle/>
          <a:p>
            <a:pPr lvl="0"/>
            <a:r>
              <a:rPr lang="en-US" sz="1200" kern="1200" dirty="0">
                <a:solidFill>
                  <a:schemeClr val="tx1"/>
                </a:solidFill>
                <a:effectLst/>
                <a:latin typeface="Arial" charset="0"/>
                <a:ea typeface="+mn-ea"/>
                <a:cs typeface="+mn-cs"/>
              </a:rPr>
              <a:t>The link between member and a structure variable  is established using the member operator </a:t>
            </a:r>
            <a:r>
              <a:rPr lang="en-US" sz="1200" b="1" kern="1200" dirty="0">
                <a:solidFill>
                  <a:schemeClr val="tx1"/>
                </a:solidFill>
                <a:effectLst/>
                <a:latin typeface="Arial" charset="0"/>
                <a:ea typeface="+mn-ea"/>
                <a:cs typeface="+mn-cs"/>
              </a:rPr>
              <a:t>‘.’</a:t>
            </a:r>
            <a:r>
              <a:rPr lang="en-US" sz="1200" kern="1200" dirty="0">
                <a:solidFill>
                  <a:schemeClr val="tx1"/>
                </a:solidFill>
                <a:effectLst/>
                <a:latin typeface="Arial" charset="0"/>
                <a:ea typeface="+mn-ea"/>
                <a:cs typeface="+mn-cs"/>
              </a:rPr>
              <a:t> which is also know as ‘dot operator’ .</a:t>
            </a:r>
          </a:p>
          <a:p>
            <a:r>
              <a:rPr lang="en-US" sz="1200" kern="1200" dirty="0">
                <a:solidFill>
                  <a:schemeClr val="tx1"/>
                </a:solidFill>
                <a:effectLst/>
                <a:latin typeface="Arial" charset="0"/>
                <a:ea typeface="+mn-ea"/>
                <a:cs typeface="+mn-cs"/>
              </a:rPr>
              <a:t>For example, s1. </a:t>
            </a:r>
            <a:r>
              <a:rPr lang="en-US" sz="1200" kern="1200" dirty="0" err="1">
                <a:solidFill>
                  <a:schemeClr val="tx1"/>
                </a:solidFill>
                <a:effectLst/>
                <a:latin typeface="Arial" charset="0"/>
                <a:ea typeface="+mn-ea"/>
                <a:cs typeface="+mn-cs"/>
              </a:rPr>
              <a:t>rollno</a:t>
            </a:r>
            <a:r>
              <a:rPr lang="en-US" sz="1200" kern="1200" dirty="0">
                <a:solidFill>
                  <a:schemeClr val="tx1"/>
                </a:solidFill>
                <a:effectLst/>
                <a:latin typeface="Arial" charset="0"/>
                <a:ea typeface="+mn-ea"/>
                <a:cs typeface="+mn-cs"/>
              </a:rPr>
              <a:t> is a variable representing the </a:t>
            </a:r>
            <a:r>
              <a:rPr lang="en-US" sz="1200" kern="1200" dirty="0" err="1">
                <a:solidFill>
                  <a:schemeClr val="tx1"/>
                </a:solidFill>
                <a:effectLst/>
                <a:latin typeface="Arial" charset="0"/>
                <a:ea typeface="+mn-ea"/>
                <a:cs typeface="+mn-cs"/>
              </a:rPr>
              <a:t>rollno</a:t>
            </a:r>
            <a:r>
              <a:rPr lang="en-US" sz="1200" kern="1200" dirty="0">
                <a:solidFill>
                  <a:schemeClr val="tx1"/>
                </a:solidFill>
                <a:effectLst/>
                <a:latin typeface="Arial" charset="0"/>
                <a:ea typeface="+mn-ea"/>
                <a:cs typeface="+mn-cs"/>
              </a:rPr>
              <a:t> of student  s1 and can be treated like any other ordinary variable. The general format is</a:t>
            </a:r>
            <a:r>
              <a:rPr lang="en-US" sz="1200" kern="1200" baseline="0" dirty="0">
                <a:solidFill>
                  <a:schemeClr val="tx1"/>
                </a:solidFill>
                <a:effectLst/>
                <a:latin typeface="Arial" charset="0"/>
                <a:ea typeface="+mn-ea"/>
                <a:cs typeface="+mn-cs"/>
              </a:rPr>
              <a:t> </a:t>
            </a:r>
            <a:endParaRPr lang="en-US" sz="1200" kern="1200" dirty="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30000"/>
              </a:spcBef>
              <a:spcAft>
                <a:spcPct val="0"/>
              </a:spcAft>
              <a:buClrTx/>
              <a:buSzTx/>
              <a:buFontTx/>
              <a:buNone/>
              <a:tabLst/>
              <a:defRPr/>
            </a:pPr>
            <a:r>
              <a:rPr lang="en-US" sz="1200" dirty="0"/>
              <a:t>		&lt;</a:t>
            </a:r>
            <a:r>
              <a:rPr lang="en-US" sz="1200" dirty="0" err="1"/>
              <a:t>struct</a:t>
            </a:r>
            <a:r>
              <a:rPr lang="en-US" sz="1200" dirty="0"/>
              <a:t>-variable&gt;.&lt;</a:t>
            </a:r>
            <a:r>
              <a:rPr lang="en-US" sz="1200" dirty="0" err="1"/>
              <a:t>member_name</a:t>
            </a:r>
            <a:r>
              <a:rPr lang="en-US" sz="1200" dirty="0"/>
              <a:t>&gt;</a:t>
            </a:r>
          </a:p>
          <a:p>
            <a:pPr marL="0" marR="0" indent="0" algn="just" defTabSz="914400" rtl="0" eaLnBrk="1" fontAlgn="base" latinLnBrk="0" hangingPunct="1">
              <a:lnSpc>
                <a:spcPct val="100000"/>
              </a:lnSpc>
              <a:spcBef>
                <a:spcPct val="30000"/>
              </a:spcBef>
              <a:spcAft>
                <a:spcPct val="0"/>
              </a:spcAft>
              <a:buClrTx/>
              <a:buSzTx/>
              <a:buFontTx/>
              <a:buNone/>
              <a:tabLst/>
              <a:defRPr/>
            </a:pPr>
            <a:endParaRPr lang="en-US" sz="1200" dirty="0"/>
          </a:p>
          <a:p>
            <a:pPr marL="0" marR="0" indent="0" algn="just" defTabSz="914400" rtl="0" eaLnBrk="1" fontAlgn="base" latinLnBrk="0" hangingPunct="1">
              <a:lnSpc>
                <a:spcPct val="100000"/>
              </a:lnSpc>
              <a:spcBef>
                <a:spcPct val="30000"/>
              </a:spcBef>
              <a:spcAft>
                <a:spcPct val="0"/>
              </a:spcAft>
              <a:buClrTx/>
              <a:buSzTx/>
              <a:buFontTx/>
              <a:buNone/>
              <a:tabLst/>
              <a:defRPr/>
            </a:pPr>
            <a:endParaRPr lang="en-US" sz="1200" dirty="0"/>
          </a:p>
          <a:p>
            <a:pPr eaLnBrk="1" hangingPunct="1"/>
            <a:endParaRPr lang="en-US" dirty="0"/>
          </a:p>
        </p:txBody>
      </p:sp>
    </p:spTree>
    <p:extLst>
      <p:ext uri="{BB962C8B-B14F-4D97-AF65-F5344CB8AC3E}">
        <p14:creationId xmlns:p14="http://schemas.microsoft.com/office/powerpoint/2010/main" val="1999148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member of a structure can be used just like a normal variable, but its name will be a bit longer. In</a:t>
            </a:r>
            <a:r>
              <a:rPr lang="en-US" baseline="0" dirty="0"/>
              <a:t> the above example, Student1 is a variable of type </a:t>
            </a:r>
            <a:r>
              <a:rPr lang="en-US" baseline="0" dirty="0" err="1"/>
              <a:t>StudentRecord</a:t>
            </a:r>
            <a:r>
              <a:rPr lang="en-US" baseline="0" dirty="0"/>
              <a:t> which is defined as follows:</a:t>
            </a:r>
            <a:endParaRPr lang="en-US" dirty="0"/>
          </a:p>
          <a:p>
            <a:endParaRPr lang="en-US" baseline="0" dirty="0"/>
          </a:p>
          <a:p>
            <a:pPr>
              <a:lnSpc>
                <a:spcPct val="90000"/>
              </a:lnSpc>
              <a:buFont typeface="Monotype Sorts" pitchFamily="2" charset="2"/>
              <a:buNone/>
            </a:pPr>
            <a:r>
              <a:rPr lang="en-US" sz="1200" b="1" dirty="0" err="1">
                <a:solidFill>
                  <a:srgbClr val="3F8CFD"/>
                </a:solidFill>
                <a:latin typeface="Courier New" pitchFamily="49" charset="0"/>
              </a:rPr>
              <a:t>struct</a:t>
            </a:r>
            <a:r>
              <a:rPr lang="en-US" sz="1200" b="1" dirty="0">
                <a:latin typeface="Courier New" pitchFamily="49" charset="0"/>
              </a:rPr>
              <a:t> </a:t>
            </a:r>
            <a:r>
              <a:rPr lang="en-US" sz="1200" b="1" dirty="0" err="1">
                <a:latin typeface="Courier New" pitchFamily="49" charset="0"/>
              </a:rPr>
              <a:t>StudentRecord</a:t>
            </a:r>
            <a:r>
              <a:rPr lang="en-US" sz="1200" b="1" dirty="0">
                <a:latin typeface="Courier New" pitchFamily="49" charset="0"/>
              </a:rPr>
              <a:t>{</a:t>
            </a:r>
          </a:p>
          <a:p>
            <a:pPr>
              <a:lnSpc>
                <a:spcPct val="70000"/>
              </a:lnSpc>
              <a:buFont typeface="Monotype Sorts" pitchFamily="2" charset="2"/>
              <a:buNone/>
            </a:pPr>
            <a:r>
              <a:rPr lang="en-US" sz="1200" b="1" dirty="0">
                <a:latin typeface="Courier New" pitchFamily="49" charset="0"/>
              </a:rPr>
              <a:t>		</a:t>
            </a:r>
            <a:r>
              <a:rPr lang="en-US" sz="1200" b="1" dirty="0">
                <a:solidFill>
                  <a:srgbClr val="3F8CFD"/>
                </a:solidFill>
                <a:latin typeface="Courier New" pitchFamily="49" charset="0"/>
              </a:rPr>
              <a:t>char</a:t>
            </a:r>
            <a:r>
              <a:rPr lang="en-US" sz="1200" b="1" dirty="0">
                <a:latin typeface="Courier New" pitchFamily="49" charset="0"/>
              </a:rPr>
              <a:t> Name[15];</a:t>
            </a:r>
          </a:p>
          <a:p>
            <a:pPr>
              <a:lnSpc>
                <a:spcPct val="70000"/>
              </a:lnSpc>
              <a:buFont typeface="Monotype Sorts" pitchFamily="2" charset="2"/>
              <a:buNone/>
            </a:pPr>
            <a:r>
              <a:rPr lang="en-US" sz="1200" b="1" dirty="0">
                <a:latin typeface="Courier New" pitchFamily="49" charset="0"/>
              </a:rPr>
              <a:t>		</a:t>
            </a:r>
            <a:r>
              <a:rPr lang="en-US" sz="1200" b="1" dirty="0" err="1">
                <a:solidFill>
                  <a:srgbClr val="3F8CFD"/>
                </a:solidFill>
                <a:latin typeface="Courier New" pitchFamily="49" charset="0"/>
              </a:rPr>
              <a:t>int</a:t>
            </a:r>
            <a:r>
              <a:rPr lang="en-US" sz="1200" b="1" dirty="0">
                <a:latin typeface="Courier New" pitchFamily="49" charset="0"/>
              </a:rPr>
              <a:t> Id;</a:t>
            </a:r>
          </a:p>
          <a:p>
            <a:pPr>
              <a:lnSpc>
                <a:spcPct val="70000"/>
              </a:lnSpc>
              <a:buFont typeface="Monotype Sorts" pitchFamily="2" charset="2"/>
              <a:buNone/>
            </a:pPr>
            <a:r>
              <a:rPr lang="en-US" sz="1200" b="1" dirty="0">
                <a:latin typeface="Courier New" pitchFamily="49" charset="0"/>
              </a:rPr>
              <a:t>		</a:t>
            </a:r>
            <a:r>
              <a:rPr lang="en-US" sz="1200" b="1" dirty="0">
                <a:solidFill>
                  <a:srgbClr val="3F8CFD"/>
                </a:solidFill>
                <a:latin typeface="Courier New" pitchFamily="49" charset="0"/>
              </a:rPr>
              <a:t>char</a:t>
            </a:r>
            <a:r>
              <a:rPr lang="en-US" sz="1200" b="1" dirty="0">
                <a:latin typeface="Courier New" pitchFamily="49" charset="0"/>
              </a:rPr>
              <a:t> </a:t>
            </a:r>
            <a:r>
              <a:rPr lang="en-US" sz="1200" b="1" dirty="0" err="1">
                <a:latin typeface="Courier New" pitchFamily="49" charset="0"/>
              </a:rPr>
              <a:t>Dept</a:t>
            </a:r>
            <a:r>
              <a:rPr lang="en-US" sz="1200" b="1" dirty="0">
                <a:latin typeface="Courier New" pitchFamily="49" charset="0"/>
              </a:rPr>
              <a:t>[5];</a:t>
            </a:r>
          </a:p>
          <a:p>
            <a:pPr>
              <a:lnSpc>
                <a:spcPct val="70000"/>
              </a:lnSpc>
              <a:buFont typeface="Monotype Sorts" pitchFamily="2" charset="2"/>
              <a:buNone/>
            </a:pPr>
            <a:r>
              <a:rPr lang="en-US" sz="1200" b="1" dirty="0">
                <a:latin typeface="Courier New" pitchFamily="49" charset="0"/>
              </a:rPr>
              <a:t>		</a:t>
            </a:r>
            <a:r>
              <a:rPr lang="en-US" sz="1200" b="1" dirty="0">
                <a:solidFill>
                  <a:srgbClr val="3F8CFD"/>
                </a:solidFill>
                <a:latin typeface="Courier New" pitchFamily="49" charset="0"/>
              </a:rPr>
              <a:t>char</a:t>
            </a:r>
            <a:r>
              <a:rPr lang="en-US" sz="1200" b="1" dirty="0">
                <a:latin typeface="Courier New" pitchFamily="49" charset="0"/>
              </a:rPr>
              <a:t> Gender;</a:t>
            </a:r>
          </a:p>
          <a:p>
            <a:pPr>
              <a:lnSpc>
                <a:spcPct val="70000"/>
              </a:lnSpc>
              <a:buFont typeface="Monotype Sorts" pitchFamily="2" charset="2"/>
              <a:buNone/>
            </a:pPr>
            <a:r>
              <a:rPr lang="en-US" sz="1200" b="1" dirty="0">
                <a:latin typeface="Courier New" pitchFamily="49" charset="0"/>
              </a:rPr>
              <a:t>	};</a:t>
            </a:r>
          </a:p>
          <a:p>
            <a:pPr>
              <a:lnSpc>
                <a:spcPct val="70000"/>
              </a:lnSpc>
              <a:buFont typeface="Monotype Sorts" pitchFamily="2" charset="2"/>
              <a:buNone/>
            </a:pPr>
            <a:endParaRPr lang="en-US" sz="1200" b="1" dirty="0">
              <a:latin typeface="Courier New" pitchFamily="49" charset="0"/>
            </a:endParaRPr>
          </a:p>
          <a:p>
            <a:pPr>
              <a:lnSpc>
                <a:spcPct val="70000"/>
              </a:lnSpc>
              <a:buFont typeface="Monotype Sorts" pitchFamily="2" charset="2"/>
              <a:buNone/>
            </a:pPr>
            <a:r>
              <a:rPr lang="en-US" sz="1200" b="0" dirty="0">
                <a:latin typeface="Courier New" pitchFamily="49" charset="0"/>
              </a:rPr>
              <a:t>The</a:t>
            </a:r>
            <a:r>
              <a:rPr lang="en-US" sz="1200" b="0" baseline="0" dirty="0">
                <a:latin typeface="Courier New" pitchFamily="49" charset="0"/>
              </a:rPr>
              <a:t> members of the </a:t>
            </a:r>
            <a:r>
              <a:rPr lang="en-US" sz="1200" b="0" baseline="0" dirty="0" err="1">
                <a:latin typeface="Courier New" pitchFamily="49" charset="0"/>
              </a:rPr>
              <a:t>stucture</a:t>
            </a:r>
            <a:r>
              <a:rPr lang="en-US" sz="1200" b="0" baseline="0" dirty="0">
                <a:latin typeface="Courier New" pitchFamily="49" charset="0"/>
              </a:rPr>
              <a:t>, Name, Id, </a:t>
            </a:r>
            <a:r>
              <a:rPr lang="en-US" sz="1200" b="0" baseline="0" dirty="0" err="1">
                <a:latin typeface="Courier New" pitchFamily="49" charset="0"/>
              </a:rPr>
              <a:t>Dept</a:t>
            </a:r>
            <a:r>
              <a:rPr lang="en-US" sz="1200" b="0" baseline="0" dirty="0">
                <a:latin typeface="Courier New" pitchFamily="49" charset="0"/>
              </a:rPr>
              <a:t> </a:t>
            </a:r>
            <a:r>
              <a:rPr lang="en-US" sz="1200" b="0" baseline="0" dirty="0" err="1">
                <a:latin typeface="Courier New" pitchFamily="49" charset="0"/>
              </a:rPr>
              <a:t>etc</a:t>
            </a:r>
            <a:r>
              <a:rPr lang="en-US" sz="1200" b="0" baseline="0" dirty="0">
                <a:latin typeface="Courier New" pitchFamily="49" charset="0"/>
              </a:rPr>
              <a:t> are NOT standalone variables. We need to refer them with the variable of structure type, as in :</a:t>
            </a:r>
          </a:p>
          <a:p>
            <a:pPr>
              <a:lnSpc>
                <a:spcPct val="70000"/>
              </a:lnSpc>
              <a:buFont typeface="Monotype Sorts" pitchFamily="2" charset="2"/>
              <a:buNone/>
            </a:pPr>
            <a:endParaRPr lang="en-US" sz="1200" b="0" baseline="0" dirty="0">
              <a:latin typeface="Courier New" pitchFamily="49" charset="0"/>
            </a:endParaRPr>
          </a:p>
          <a:p>
            <a:pPr algn="l">
              <a:lnSpc>
                <a:spcPct val="70000"/>
              </a:lnSpc>
              <a:buFont typeface="Monotype Sorts" pitchFamily="2" charset="2"/>
              <a:buNone/>
            </a:pPr>
            <a:r>
              <a:rPr lang="en-US" sz="1200" dirty="0" err="1"/>
              <a:t>strcpy</a:t>
            </a:r>
            <a:r>
              <a:rPr lang="en-US" sz="1200" dirty="0"/>
              <a:t>(Student1.Name, "Chan Tai Man");</a:t>
            </a:r>
            <a:br>
              <a:rPr lang="en-US" sz="1200" dirty="0"/>
            </a:br>
            <a:r>
              <a:rPr lang="en-US" sz="1200" b="0" baseline="0" dirty="0">
                <a:latin typeface="Courier New" pitchFamily="49" charset="0"/>
              </a:rPr>
              <a:t>Student1.Idd = 12345</a:t>
            </a:r>
            <a:endParaRPr lang="en-US" sz="1200" b="0" dirty="0">
              <a:latin typeface="Courier New" pitchFamily="49"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2</a:t>
            </a:fld>
            <a:endParaRPr lang="en-US"/>
          </a:p>
        </p:txBody>
      </p:sp>
    </p:spTree>
    <p:extLst>
      <p:ext uri="{BB962C8B-B14F-4D97-AF65-F5344CB8AC3E}">
        <p14:creationId xmlns:p14="http://schemas.microsoft.com/office/powerpoint/2010/main" val="3496015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1F74624-4460-4A31-8656-B9DEB7F2EBCF}" type="slidenum">
              <a:rPr lang="en-US" smtClean="0"/>
              <a:pPr/>
              <a:t>3</a:t>
            </a:fld>
            <a:endParaRPr lang="en-US"/>
          </a:p>
        </p:txBody>
      </p:sp>
      <p:sp>
        <p:nvSpPr>
          <p:cNvPr id="37891" name="Rectangle 2"/>
          <p:cNvSpPr>
            <a:spLocks noGrp="1" noRot="1" noChangeAspect="1" noChangeArrowheads="1" noTextEdit="1"/>
          </p:cNvSpPr>
          <p:nvPr>
            <p:ph type="sldImg"/>
          </p:nvPr>
        </p:nvSpPr>
        <p:spPr>
          <a:xfrm>
            <a:off x="1146175" y="687388"/>
            <a:ext cx="4565650" cy="3424237"/>
          </a:xfrm>
          <a:ln/>
        </p:spPr>
      </p:sp>
      <p:sp>
        <p:nvSpPr>
          <p:cNvPr id="37892" name="Rectangle 3"/>
          <p:cNvSpPr>
            <a:spLocks noGrp="1" noChangeArrowheads="1"/>
          </p:cNvSpPr>
          <p:nvPr>
            <p:ph type="body" idx="1"/>
          </p:nvPr>
        </p:nvSpPr>
        <p:spPr>
          <a:xfrm>
            <a:off x="914400" y="4357688"/>
            <a:ext cx="5029200" cy="4133850"/>
          </a:xfrm>
          <a:noFill/>
          <a:ln/>
        </p:spPr>
        <p:txBody>
          <a:bodyPr/>
          <a:lstStyle/>
          <a:p>
            <a:pPr eaLnBrk="1" hangingPunct="1"/>
            <a:r>
              <a:rPr lang="en-US" dirty="0"/>
              <a:t>Members of a</a:t>
            </a:r>
            <a:r>
              <a:rPr lang="en-US" baseline="0" dirty="0"/>
              <a:t> structure when referred with the structure variable name, can be assigned values in a normal way just like ordinary variables. </a:t>
            </a:r>
            <a:endParaRPr lang="en-US" dirty="0"/>
          </a:p>
        </p:txBody>
      </p:sp>
    </p:spTree>
    <p:extLst>
      <p:ext uri="{BB962C8B-B14F-4D97-AF65-F5344CB8AC3E}">
        <p14:creationId xmlns:p14="http://schemas.microsoft.com/office/powerpoint/2010/main" val="1049082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we have first defined the structure Student and then  using the structure tag name, we are declare two variables s1 and s2 and they are initialized with values. The first value within the flower brackets is assigned to roll no and the second value is assigned to age. </a:t>
            </a:r>
          </a:p>
          <a:p>
            <a:endParaRPr lang="en-US" sz="1200" b="0" kern="1200" baseline="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values to be assigned to the structure members</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are surrounded by braces and separated by commas. </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The first value in the list is assigned to the first </a:t>
            </a:r>
          </a:p>
          <a:p>
            <a:r>
              <a:rPr lang="en-US" sz="1200" b="0" kern="1200" dirty="0">
                <a:solidFill>
                  <a:schemeClr val="tx1"/>
                </a:solidFill>
                <a:effectLst/>
                <a:latin typeface="+mn-lt"/>
                <a:ea typeface="+mn-ea"/>
                <a:cs typeface="+mn-cs"/>
              </a:rPr>
              <a:t>member, the second to the second </a:t>
            </a:r>
            <a:r>
              <a:rPr lang="en-US" sz="1200" b="0" kern="1200" dirty="0" err="1">
                <a:solidFill>
                  <a:schemeClr val="tx1"/>
                </a:solidFill>
                <a:effectLst/>
                <a:latin typeface="+mn-lt"/>
                <a:ea typeface="+mn-ea"/>
                <a:cs typeface="+mn-cs"/>
              </a:rPr>
              <a:t>member,and</a:t>
            </a:r>
            <a:r>
              <a:rPr lang="en-US" sz="1200" b="0" kern="1200" dirty="0">
                <a:solidFill>
                  <a:schemeClr val="tx1"/>
                </a:solidFill>
                <a:effectLst/>
                <a:latin typeface="+mn-lt"/>
                <a:ea typeface="+mn-ea"/>
                <a:cs typeface="+mn-cs"/>
              </a:rPr>
              <a:t> so on. </a:t>
            </a:r>
            <a:r>
              <a:rPr lang="en-AU" sz="1200" b="0" kern="1200" dirty="0">
                <a:solidFill>
                  <a:schemeClr val="tx1"/>
                </a:solidFill>
                <a:effectLst/>
                <a:latin typeface="+mn-lt"/>
                <a:ea typeface="+mn-ea"/>
                <a:cs typeface="+mn-cs"/>
              </a:rPr>
              <a:t>The order of values in the initialiser list matches the order of declarations in the structure.</a:t>
            </a:r>
            <a:endParaRPr lang="en-US" sz="1200" b="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4</a:t>
            </a:fld>
            <a:endParaRPr lang="en-US"/>
          </a:p>
        </p:txBody>
      </p:sp>
    </p:spTree>
    <p:extLst>
      <p:ext uri="{BB962C8B-B14F-4D97-AF65-F5344CB8AC3E}">
        <p14:creationId xmlns:p14="http://schemas.microsoft.com/office/powerpoint/2010/main" val="2368447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pPr>
              <a:defRPr/>
            </a:pPr>
            <a:fld id="{DB9CBE0B-183D-4C7C-BC2C-1DB2CD1CBC9F}" type="datetime1">
              <a:rPr lang="en-US" smtClean="0"/>
              <a:pPr>
                <a:defRPr/>
              </a:pPr>
              <a:t>11/20/2023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pPr>
              <a:defRPr/>
            </a:pPr>
            <a:fld id="{B8FC18BD-BBE6-4AA9-B3E6-A30516FE6E5F}" type="slidenum">
              <a:rPr lang="en-US" smtClean="0"/>
              <a:pPr>
                <a:defRPr/>
              </a:pPr>
              <a:t>‹#›</a:t>
            </a:fld>
            <a:endParaRPr lang="en-US"/>
          </a:p>
        </p:txBody>
      </p:sp>
    </p:spTree>
    <p:extLst>
      <p:ext uri="{BB962C8B-B14F-4D97-AF65-F5344CB8AC3E}">
        <p14:creationId xmlns:p14="http://schemas.microsoft.com/office/powerpoint/2010/main" val="217039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a:defRPr/>
            </a:pPr>
            <a:fld id="{00553F14-CE77-47C0-82D8-83E366770753}" type="datetime1">
              <a:rPr lang="en-US" smtClean="0"/>
              <a:pPr>
                <a:defRPr/>
              </a:pPr>
              <a:t>11/20/2023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a:defRPr/>
            </a:pPr>
            <a:fld id="{4E5EF210-D289-4C53-B9B3-08E9D40C9084}" type="slidenum">
              <a:rPr lang="en-US" smtClean="0"/>
              <a:pPr>
                <a:defRPr/>
              </a:pPr>
              <a:t>‹#›</a:t>
            </a:fld>
            <a:endParaRPr lang="en-US"/>
          </a:p>
        </p:txBody>
      </p:sp>
    </p:spTree>
    <p:extLst>
      <p:ext uri="{BB962C8B-B14F-4D97-AF65-F5344CB8AC3E}">
        <p14:creationId xmlns:p14="http://schemas.microsoft.com/office/powerpoint/2010/main" val="111963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a:defRPr/>
            </a:pPr>
            <a:fld id="{B629D088-8C66-4AC8-83D0-40BD4A8919FB}" type="datetime1">
              <a:rPr lang="en-US" smtClean="0"/>
              <a:pPr>
                <a:defRPr/>
              </a:pPr>
              <a:t>11/20/2023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a:defRPr/>
            </a:pPr>
            <a:fld id="{AAEDEE4A-53AA-495C-AB93-B2769EE74F38}" type="slidenum">
              <a:rPr lang="en-US" smtClean="0"/>
              <a:pPr>
                <a:defRPr/>
              </a:pPr>
              <a:t>‹#›</a:t>
            </a:fld>
            <a:endParaRPr lang="en-US"/>
          </a:p>
        </p:txBody>
      </p:sp>
      <p:sp>
        <p:nvSpPr>
          <p:cNvPr id="7" name="Title 1"/>
          <p:cNvSpPr txBox="1">
            <a:spLocks/>
          </p:cNvSpPr>
          <p:nvPr userDrawn="1"/>
        </p:nvSpPr>
        <p:spPr>
          <a:xfrm>
            <a:off x="1447800" y="228600"/>
            <a:ext cx="7010398" cy="549992"/>
          </a:xfrm>
          <a:prstGeom prst="rect">
            <a:avLst/>
          </a:prstGeom>
        </p:spPr>
        <p:txBody>
          <a:bodyPr vert="horz" lIns="91440" tIns="45720" rIns="91440" bIns="45720" rtlCol="0" anchor="ctr">
            <a:normAutofit fontScale="77500" lnSpcReduction="20000"/>
          </a:bodyPr>
          <a:lstStyle>
            <a:lvl1pPr algn="l"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a:t>Click to edit Master title style</a:t>
            </a:r>
            <a:endParaRPr lang="en-US" dirty="0"/>
          </a:p>
        </p:txBody>
      </p:sp>
    </p:spTree>
    <p:extLst>
      <p:ext uri="{BB962C8B-B14F-4D97-AF65-F5344CB8AC3E}">
        <p14:creationId xmlns:p14="http://schemas.microsoft.com/office/powerpoint/2010/main" val="3867316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6"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7" name="Date Placeholder 6"/>
          <p:cNvSpPr>
            <a:spLocks noGrp="1"/>
          </p:cNvSpPr>
          <p:nvPr>
            <p:ph type="dt" sz="half" idx="10"/>
          </p:nvPr>
        </p:nvSpPr>
        <p:spPr>
          <a:xfrm>
            <a:off x="6400800" y="6363222"/>
            <a:ext cx="1371600" cy="365125"/>
          </a:xfrm>
        </p:spPr>
        <p:txBody>
          <a:bodyPr/>
          <a:lstStyle/>
          <a:p>
            <a:pPr>
              <a:defRPr/>
            </a:pPr>
            <a:fld id="{AEDF9BF2-E5CA-4A43-AE77-0B777692D596}" type="datetime1">
              <a:rPr lang="en-US" smtClean="0"/>
              <a:pPr>
                <a:defRPr/>
              </a:pPr>
              <a:t>11/20/2023</a:t>
            </a:fld>
            <a:endParaRPr lang="en-US"/>
          </a:p>
        </p:txBody>
      </p:sp>
      <p:sp>
        <p:nvSpPr>
          <p:cNvPr id="8"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9"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2842134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8ACD7C3B-7AE5-461A-9A43-0D41F1538187}"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289434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9EBB39BB-9E74-4DBE-8D74-0C46E72DF4F7}"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1941916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a:defRPr/>
            </a:pPr>
            <a:fld id="{A3A99F22-D80E-4A85-9E16-84C3250385C7}" type="datetime1">
              <a:rPr lang="en-US" smtClean="0"/>
              <a:pPr>
                <a:defRPr/>
              </a:pPr>
              <a:t>11/20/2023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a:defRPr/>
            </a:pPr>
            <a:fld id="{22676C6A-DF7E-4622-B0AC-85A43D9FD6B5}" type="slidenum">
              <a:rPr lang="en-US" smtClean="0"/>
              <a:pPr>
                <a:defRPr/>
              </a:pPr>
              <a:t>‹#›</a:t>
            </a:fld>
            <a:endParaRPr lang="en-US"/>
          </a:p>
        </p:txBody>
      </p:sp>
      <p:sp>
        <p:nvSpPr>
          <p:cNvPr id="7" name="Rectangle 6"/>
          <p:cNvSpPr/>
          <p:nvPr userDrawn="1"/>
        </p:nvSpPr>
        <p:spPr>
          <a:xfrm flipV="1">
            <a:off x="-76200" y="93423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Tree>
    <p:extLst>
      <p:ext uri="{BB962C8B-B14F-4D97-AF65-F5344CB8AC3E}">
        <p14:creationId xmlns:p14="http://schemas.microsoft.com/office/powerpoint/2010/main" val="69087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pPr>
              <a:defRPr/>
            </a:pPr>
            <a:fld id="{01BA5A71-89AC-45FF-8222-5B36CE3CA757}" type="datetime1">
              <a:rPr lang="en-US" smtClean="0"/>
              <a:pPr>
                <a:defRPr/>
              </a:pPr>
              <a:t>11/20/2023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pPr>
              <a:defRPr/>
            </a:pPr>
            <a:fld id="{91A172CE-F343-4E4C-86D2-FE32EC9327F4}" type="slidenum">
              <a:rPr lang="en-US" smtClean="0"/>
              <a:pPr>
                <a:defRPr/>
              </a:pPr>
              <a:t>‹#›</a:t>
            </a:fld>
            <a:endParaRPr lang="en-US"/>
          </a:p>
        </p:txBody>
      </p:sp>
    </p:spTree>
    <p:extLst>
      <p:ext uri="{BB962C8B-B14F-4D97-AF65-F5344CB8AC3E}">
        <p14:creationId xmlns:p14="http://schemas.microsoft.com/office/powerpoint/2010/main" val="270922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a:defRPr/>
            </a:pPr>
            <a:fld id="{CCBAE89B-1A8D-42E7-BCED-106C19888EA0}" type="datetime1">
              <a:rPr lang="en-US" smtClean="0"/>
              <a:pPr>
                <a:defRPr/>
              </a:pPr>
              <a:t>11/20/2023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a:defRPr/>
            </a:pPr>
            <a:fld id="{3BB44F75-0C4F-4796-B297-AB147E75AF45}" type="slidenum">
              <a:rPr lang="en-US" smtClean="0"/>
              <a:pPr>
                <a:defRPr/>
              </a:pPr>
              <a:t>‹#›</a:t>
            </a:fld>
            <a:endParaRPr lang="en-US"/>
          </a:p>
        </p:txBody>
      </p:sp>
    </p:spTree>
    <p:extLst>
      <p:ext uri="{BB962C8B-B14F-4D97-AF65-F5344CB8AC3E}">
        <p14:creationId xmlns:p14="http://schemas.microsoft.com/office/powerpoint/2010/main" val="102064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a:defRPr/>
            </a:pPr>
            <a:fld id="{91BBF507-CE89-4CE8-B2AF-4D9860AD50D8}" type="datetime1">
              <a:rPr lang="en-US" smtClean="0"/>
              <a:pPr>
                <a:defRPr/>
              </a:pPr>
              <a:t>11/20/2023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pPr>
              <a:defRPr/>
            </a:pPr>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123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a:defRPr/>
            </a:pPr>
            <a:fld id="{AAA23DD5-CD0C-46E0-98A3-EC811D9F542E}" type="datetime1">
              <a:rPr lang="en-US" smtClean="0"/>
              <a:pPr>
                <a:defRPr/>
              </a:pPr>
              <a:t>11/20/2023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pPr>
              <a:defRPr/>
            </a:pPr>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a:defRPr/>
            </a:pPr>
            <a:fld id="{10168EF4-21E0-4796-8B8D-61A5081B47BE}" type="slidenum">
              <a:rPr lang="en-US" smtClean="0"/>
              <a:pPr>
                <a:defRPr/>
              </a:pPr>
              <a:t>‹#›</a:t>
            </a:fld>
            <a:endParaRPr lang="en-US"/>
          </a:p>
        </p:txBody>
      </p:sp>
    </p:spTree>
    <p:extLst>
      <p:ext uri="{BB962C8B-B14F-4D97-AF65-F5344CB8AC3E}">
        <p14:creationId xmlns:p14="http://schemas.microsoft.com/office/powerpoint/2010/main" val="36175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a:defRPr/>
            </a:pPr>
            <a:fld id="{E3F9A4F3-6C94-4BB5-9DC8-788E4F2D929D}" type="datetime1">
              <a:rPr lang="en-US" smtClean="0"/>
              <a:pPr>
                <a:defRPr/>
              </a:pPr>
              <a:t>11/20/2023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pPr>
              <a:defRPr/>
            </a:pPr>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a:defRPr/>
            </a:pPr>
            <a:fld id="{6838AF63-9476-4837-844F-6CC2ECD84E28}" type="slidenum">
              <a:rPr lang="en-US" smtClean="0"/>
              <a:pPr>
                <a:defRPr/>
              </a:pPr>
              <a:t>‹#›</a:t>
            </a:fld>
            <a:endParaRPr lang="en-US"/>
          </a:p>
        </p:txBody>
      </p:sp>
    </p:spTree>
    <p:extLst>
      <p:ext uri="{BB962C8B-B14F-4D97-AF65-F5344CB8AC3E}">
        <p14:creationId xmlns:p14="http://schemas.microsoft.com/office/powerpoint/2010/main" val="346022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a:defRPr/>
            </a:pPr>
            <a:fld id="{EDCBA536-8BD1-4C5E-ABCD-9082A536EFB0}" type="datetime1">
              <a:rPr lang="en-US" smtClean="0"/>
              <a:pPr>
                <a:defRPr/>
              </a:pPr>
              <a:t>11/20/2023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a:defRPr/>
            </a:pPr>
            <a:fld id="{0A93A3A7-3CAC-4390-9974-66714D1A14CA}" type="slidenum">
              <a:rPr lang="en-US" smtClean="0"/>
              <a:pPr>
                <a:defRPr/>
              </a:pPr>
              <a:t>‹#›</a:t>
            </a:fld>
            <a:endParaRPr lang="en-US"/>
          </a:p>
        </p:txBody>
      </p:sp>
    </p:spTree>
    <p:extLst>
      <p:ext uri="{BB962C8B-B14F-4D97-AF65-F5344CB8AC3E}">
        <p14:creationId xmlns:p14="http://schemas.microsoft.com/office/powerpoint/2010/main" val="43249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a:defRPr/>
            </a:pPr>
            <a:fld id="{8C7B47D9-EF54-4BE9-B955-9CAB4EAB3D0E}" type="datetime1">
              <a:rPr lang="en-US" smtClean="0"/>
              <a:pPr>
                <a:defRPr/>
              </a:pPr>
              <a:t>11/20/2023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a:defRPr/>
            </a:pPr>
            <a:fld id="{47D3A34E-DECB-4DFD-AF48-B14DA2D65258}" type="slidenum">
              <a:rPr lang="en-US" smtClean="0"/>
              <a:pPr>
                <a:defRPr/>
              </a:pPr>
              <a:t>‹#›</a:t>
            </a:fld>
            <a:endParaRPr lang="en-US"/>
          </a:p>
        </p:txBody>
      </p:sp>
    </p:spTree>
    <p:extLst>
      <p:ext uri="{BB962C8B-B14F-4D97-AF65-F5344CB8AC3E}">
        <p14:creationId xmlns:p14="http://schemas.microsoft.com/office/powerpoint/2010/main" val="267231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pPr>
              <a:defRPr/>
            </a:pPr>
            <a:fld id="{E9CAA32E-5D5E-4E9A-9916-5A38D0B173F6}" type="datetime1">
              <a:rPr lang="en-US" smtClean="0"/>
              <a:pPr>
                <a:defRPr/>
              </a:pPr>
              <a:t>11/20/2023</a:t>
            </a:fld>
            <a:endParaRPr lang="en-US"/>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22676C6A-DF7E-4622-B0AC-85A43D9FD6B5}"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70416968"/>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8" r:id="rId12"/>
    <p:sldLayoutId id="2147483999" r:id="rId13"/>
    <p:sldLayoutId id="2147484000" r:id="rId14"/>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1043608" y="1066800"/>
            <a:ext cx="7467600" cy="5059363"/>
          </a:xfrm>
        </p:spPr>
        <p:txBody>
          <a:bodyPr/>
          <a:lstStyle/>
          <a:p>
            <a:pPr algn="just" eaLnBrk="1" hangingPunct="1">
              <a:buFont typeface="Wingdings" pitchFamily="2" charset="2"/>
              <a:buChar char="§"/>
            </a:pPr>
            <a:r>
              <a:rPr lang="en-US" sz="2800" dirty="0"/>
              <a:t>The link between member and a structure variable  is established using the </a:t>
            </a:r>
            <a:r>
              <a:rPr lang="en-US" sz="2800" b="1" dirty="0">
                <a:solidFill>
                  <a:srgbClr val="C00000"/>
                </a:solidFill>
              </a:rPr>
              <a:t>member operator</a:t>
            </a:r>
            <a:r>
              <a:rPr lang="en-US" sz="2800" dirty="0"/>
              <a:t> </a:t>
            </a:r>
            <a:r>
              <a:rPr lang="en-US" sz="2800" b="1" dirty="0">
                <a:solidFill>
                  <a:srgbClr val="CC0000"/>
                </a:solidFill>
              </a:rPr>
              <a:t>‘.’</a:t>
            </a:r>
            <a:r>
              <a:rPr lang="en-US" sz="2800" dirty="0"/>
              <a:t> which is also known as ‘</a:t>
            </a:r>
            <a:r>
              <a:rPr lang="en-US" sz="2800" b="1" dirty="0">
                <a:solidFill>
                  <a:srgbClr val="C00000"/>
                </a:solidFill>
              </a:rPr>
              <a:t>dot operator</a:t>
            </a:r>
            <a:r>
              <a:rPr lang="en-US" sz="2800" dirty="0"/>
              <a:t>’ </a:t>
            </a:r>
          </a:p>
          <a:p>
            <a:pPr marL="0" indent="0" algn="just">
              <a:buNone/>
            </a:pPr>
            <a:r>
              <a:rPr lang="en-US" sz="2400" dirty="0"/>
              <a:t>	&lt;</a:t>
            </a:r>
            <a:r>
              <a:rPr lang="en-US" sz="2400" dirty="0" err="1"/>
              <a:t>struct</a:t>
            </a:r>
            <a:r>
              <a:rPr lang="en-US" sz="2400" dirty="0"/>
              <a:t>-variable&gt;</a:t>
            </a:r>
            <a:r>
              <a:rPr lang="en-US" sz="2400" b="1" dirty="0"/>
              <a:t>.</a:t>
            </a:r>
            <a:r>
              <a:rPr lang="en-US" sz="2400" dirty="0"/>
              <a:t>&lt;</a:t>
            </a:r>
            <a:r>
              <a:rPr lang="en-US" sz="2400" dirty="0" err="1"/>
              <a:t>member_name</a:t>
            </a:r>
            <a:r>
              <a:rPr lang="en-US" sz="2400" dirty="0"/>
              <a:t>&gt;</a:t>
            </a:r>
          </a:p>
          <a:p>
            <a:pPr algn="just" eaLnBrk="1" hangingPunct="1">
              <a:buFont typeface="Wingdings" pitchFamily="2" charset="2"/>
              <a:buChar char="§"/>
            </a:pPr>
            <a:endParaRPr lang="en-US" sz="1600" dirty="0"/>
          </a:p>
          <a:p>
            <a:pPr algn="just" eaLnBrk="1" hangingPunct="1">
              <a:buFontTx/>
              <a:buNone/>
            </a:pPr>
            <a:r>
              <a:rPr lang="en-US" sz="2800" dirty="0"/>
              <a:t>	e.g.: student s1; // s1 is a variable of type 				//student structure.</a:t>
            </a:r>
          </a:p>
          <a:p>
            <a:pPr algn="just" eaLnBrk="1" hangingPunct="1">
              <a:buFontTx/>
              <a:buNone/>
            </a:pPr>
            <a:r>
              <a:rPr lang="en-US" sz="2800" dirty="0">
                <a:solidFill>
                  <a:srgbClr val="CC0000"/>
                </a:solidFill>
              </a:rPr>
              <a:t>	</a:t>
            </a:r>
            <a:r>
              <a:rPr lang="en-US" sz="2800" dirty="0"/>
              <a:t>	</a:t>
            </a:r>
            <a:r>
              <a:rPr lang="en-US" sz="2400" dirty="0"/>
              <a:t>s1. </a:t>
            </a:r>
            <a:r>
              <a:rPr lang="en-US" sz="2400" dirty="0" err="1"/>
              <a:t>rollno</a:t>
            </a:r>
            <a:r>
              <a:rPr lang="en-US" sz="2400" dirty="0"/>
              <a:t>;</a:t>
            </a:r>
          </a:p>
          <a:p>
            <a:pPr algn="just" eaLnBrk="1" hangingPunct="1">
              <a:buFontTx/>
              <a:buNone/>
            </a:pPr>
            <a:r>
              <a:rPr lang="en-US" sz="2400" dirty="0"/>
              <a:t>		s1. age;</a:t>
            </a:r>
          </a:p>
          <a:p>
            <a:pPr algn="just" eaLnBrk="1" hangingPunct="1">
              <a:buFontTx/>
              <a:buNone/>
            </a:pPr>
            <a:r>
              <a:rPr lang="en-US" sz="2400" dirty="0"/>
              <a:t>		s1. name;</a:t>
            </a:r>
          </a:p>
          <a:p>
            <a:pPr algn="just" eaLnBrk="1" hangingPunct="1">
              <a:buFont typeface="Wingdings" pitchFamily="2" charset="2"/>
              <a:buChar char="§"/>
            </a:pPr>
            <a:endParaRPr lang="en-US" sz="2800" dirty="0"/>
          </a:p>
        </p:txBody>
      </p:sp>
      <p:sp>
        <p:nvSpPr>
          <p:cNvPr id="11266" name="Rectangle 2"/>
          <p:cNvSpPr>
            <a:spLocks noGrp="1" noChangeArrowheads="1"/>
          </p:cNvSpPr>
          <p:nvPr>
            <p:ph type="title"/>
          </p:nvPr>
        </p:nvSpPr>
        <p:spPr>
          <a:xfrm>
            <a:off x="539552" y="188640"/>
            <a:ext cx="7848600" cy="549275"/>
          </a:xfrm>
        </p:spPr>
        <p:txBody>
          <a:bodyPr>
            <a:normAutofit fontScale="90000"/>
          </a:bodyPr>
          <a:lstStyle/>
          <a:p>
            <a:pPr algn="l" eaLnBrk="1" hangingPunct="1"/>
            <a:r>
              <a:rPr lang="en-US" sz="3600" b="1" dirty="0">
                <a:latin typeface="Tempus Sans ITC" pitchFamily="82" charset="0"/>
              </a:rPr>
              <a:t>Member</a:t>
            </a:r>
            <a:r>
              <a:rPr lang="en-US" sz="3600" dirty="0"/>
              <a:t> or </a:t>
            </a:r>
            <a:r>
              <a:rPr lang="en-US" sz="3600" b="1" dirty="0">
                <a:latin typeface="Tempus Sans ITC" pitchFamily="82" charset="0"/>
              </a:rPr>
              <a:t>dot </a:t>
            </a:r>
            <a:r>
              <a:rPr lang="en-US" sz="3600" dirty="0"/>
              <a:t>operator</a:t>
            </a:r>
          </a:p>
        </p:txBody>
      </p:sp>
      <p:sp>
        <p:nvSpPr>
          <p:cNvPr id="2" name="Date Placeholder 1"/>
          <p:cNvSpPr>
            <a:spLocks noGrp="1"/>
          </p:cNvSpPr>
          <p:nvPr>
            <p:ph type="dt" sz="half" idx="10"/>
          </p:nvPr>
        </p:nvSpPr>
        <p:spPr/>
        <p:txBody>
          <a:bodyPr/>
          <a:lstStyle/>
          <a:p>
            <a:pPr>
              <a:defRPr/>
            </a:pPr>
            <a:fld id="{EC1DE1E5-9621-477B-82FA-5F81CA2E7F0A}" type="datetime1">
              <a:rPr lang="en-US" smtClean="0"/>
              <a:pPr>
                <a:defRPr/>
              </a:pPr>
              <a:t>11/20/2023</a:t>
            </a:fld>
            <a:endParaRPr lang="en-US"/>
          </a:p>
        </p:txBody>
      </p:sp>
      <p:sp>
        <p:nvSpPr>
          <p:cNvPr id="3" name="Footer Placeholder 2"/>
          <p:cNvSpPr>
            <a:spLocks noGrp="1"/>
          </p:cNvSpPr>
          <p:nvPr>
            <p:ph type="ftr" sz="quarter" idx="11"/>
          </p:nvPr>
        </p:nvSpPr>
        <p:spPr/>
        <p:txBody>
          <a:bodyPr/>
          <a:lstStyle/>
          <a:p>
            <a:pPr>
              <a:defRPr/>
            </a:pPr>
            <a:r>
              <a:rPr lang="en-IN"/>
              <a:t>CSE 1001                                   Department of CSE</a:t>
            </a:r>
            <a:endParaRPr lang="en-US"/>
          </a:p>
        </p:txBody>
      </p:sp>
      <p:sp>
        <p:nvSpPr>
          <p:cNvPr id="4" name="Slide Number Placeholder 3"/>
          <p:cNvSpPr>
            <a:spLocks noGrp="1"/>
          </p:cNvSpPr>
          <p:nvPr>
            <p:ph type="sldNum" sz="quarter" idx="12"/>
          </p:nvPr>
        </p:nvSpPr>
        <p:spPr/>
        <p:txBody>
          <a:bodyPr/>
          <a:lstStyle/>
          <a:p>
            <a:pPr>
              <a:defRPr/>
            </a:pPr>
            <a:fld id="{3A154384-6129-4E97-8EC7-A50675D4C978}" type="slidenum">
              <a:rPr lang="en-US" smtClean="0"/>
              <a:pPr>
                <a:defRPr/>
              </a:pPr>
              <a:t>1</a:t>
            </a:fld>
            <a:endParaRPr lang="en-US"/>
          </a:p>
        </p:txBody>
      </p:sp>
    </p:spTree>
    <p:extLst>
      <p:ext uri="{BB962C8B-B14F-4D97-AF65-F5344CB8AC3E}">
        <p14:creationId xmlns:p14="http://schemas.microsoft.com/office/powerpoint/2010/main" val="207766345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19842" name="Group 2"/>
          <p:cNvGrpSpPr>
            <a:grpSpLocks/>
          </p:cNvGrpSpPr>
          <p:nvPr/>
        </p:nvGrpSpPr>
        <p:grpSpPr bwMode="auto">
          <a:xfrm>
            <a:off x="6751389" y="4648200"/>
            <a:ext cx="1997075" cy="1584325"/>
            <a:chOff x="2948" y="2640"/>
            <a:chExt cx="1258" cy="998"/>
          </a:xfrm>
        </p:grpSpPr>
        <p:sp>
          <p:nvSpPr>
            <p:cNvPr id="419843" name="Text Box 3"/>
            <p:cNvSpPr txBox="1">
              <a:spLocks noChangeArrowheads="1"/>
            </p:cNvSpPr>
            <p:nvPr/>
          </p:nvSpPr>
          <p:spPr bwMode="auto">
            <a:xfrm>
              <a:off x="2948" y="2640"/>
              <a:ext cx="1222" cy="998"/>
            </a:xfrm>
            <a:prstGeom prst="rect">
              <a:avLst/>
            </a:prstGeom>
            <a:noFill/>
            <a:ln>
              <a:noFill/>
            </a:ln>
            <a:effectLst/>
            <a:extLst>
              <a:ext uri="{909E8E84-426E-40DD-AFC4-6F175D3DCCD1}">
                <a14:hiddenFill xmlns:a14="http://schemas.microsoft.com/office/drawing/2010/main">
                  <a:solidFill>
                    <a:srgbClr val="A2C1FE"/>
                  </a:solidFill>
                </a14:hiddenFill>
              </a:ext>
              <a:ext uri="{91240B29-F687-4F45-9708-019B960494DF}">
                <a14:hiddenLine xmlns:a14="http://schemas.microsoft.com/office/drawing/2010/main" w="38100">
                  <a:solidFill>
                    <a:srgbClr val="FAFD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Chan Tai Man</a:t>
              </a:r>
            </a:p>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12345            M</a:t>
              </a:r>
            </a:p>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COMP</a:t>
              </a:r>
            </a:p>
          </p:txBody>
        </p:sp>
        <p:sp>
          <p:nvSpPr>
            <p:cNvPr id="419844" name="Line 4"/>
            <p:cNvSpPr>
              <a:spLocks noChangeShapeType="1"/>
            </p:cNvSpPr>
            <p:nvPr/>
          </p:nvSpPr>
          <p:spPr bwMode="auto">
            <a:xfrm>
              <a:off x="2958" y="2998"/>
              <a:ext cx="12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FAFD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45" name="Line 5"/>
            <p:cNvSpPr>
              <a:spLocks noChangeShapeType="1"/>
            </p:cNvSpPr>
            <p:nvPr/>
          </p:nvSpPr>
          <p:spPr bwMode="auto">
            <a:xfrm>
              <a:off x="2958" y="3334"/>
              <a:ext cx="12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FAFD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46" name="Line 6"/>
            <p:cNvSpPr>
              <a:spLocks noChangeShapeType="1"/>
            </p:cNvSpPr>
            <p:nvPr/>
          </p:nvSpPr>
          <p:spPr bwMode="auto">
            <a:xfrm>
              <a:off x="3534" y="2998"/>
              <a:ext cx="0" cy="33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FAFD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9847" name="Rectangle 7"/>
          <p:cNvSpPr>
            <a:spLocks noGrp="1" noChangeArrowheads="1"/>
          </p:cNvSpPr>
          <p:nvPr>
            <p:ph type="title"/>
          </p:nvPr>
        </p:nvSpPr>
        <p:spPr>
          <a:xfrm>
            <a:off x="395536" y="188640"/>
            <a:ext cx="7867650" cy="685800"/>
          </a:xfrm>
          <a:noFill/>
          <a:ln/>
        </p:spPr>
        <p:txBody>
          <a:bodyPr>
            <a:normAutofit/>
          </a:bodyPr>
          <a:lstStyle/>
          <a:p>
            <a:r>
              <a:rPr lang="en-US" dirty="0"/>
              <a:t>Ex:  Member accessing using dot operator</a:t>
            </a:r>
          </a:p>
        </p:txBody>
      </p:sp>
      <p:sp>
        <p:nvSpPr>
          <p:cNvPr id="419848" name="Rectangle 8"/>
          <p:cNvSpPr>
            <a:spLocks noGrp="1" noChangeArrowheads="1"/>
          </p:cNvSpPr>
          <p:nvPr>
            <p:ph idx="1"/>
          </p:nvPr>
        </p:nvSpPr>
        <p:spPr>
          <a:xfrm>
            <a:off x="827584" y="1143000"/>
            <a:ext cx="7696200" cy="5089525"/>
          </a:xfrm>
          <a:noFill/>
          <a:ln/>
        </p:spPr>
        <p:txBody>
          <a:bodyPr/>
          <a:lstStyle/>
          <a:p>
            <a:pPr>
              <a:lnSpc>
                <a:spcPct val="90000"/>
              </a:lnSpc>
            </a:pPr>
            <a:r>
              <a:rPr lang="en-US" sz="2400" dirty="0"/>
              <a:t>Example:</a:t>
            </a:r>
          </a:p>
          <a:p>
            <a:pPr marL="0" indent="0">
              <a:lnSpc>
                <a:spcPct val="90000"/>
              </a:lnSpc>
              <a:buNone/>
            </a:pPr>
            <a:r>
              <a:rPr lang="en-US" sz="2400" dirty="0"/>
              <a:t>     </a:t>
            </a:r>
            <a:r>
              <a:rPr lang="en-US" sz="2400" dirty="0" err="1"/>
              <a:t>StudentRecord</a:t>
            </a:r>
            <a:r>
              <a:rPr lang="en-US" sz="2400" dirty="0"/>
              <a:t> Student1; //Student1 is a variable of type 			           //</a:t>
            </a:r>
            <a:r>
              <a:rPr lang="en-US" sz="2400" dirty="0" err="1"/>
              <a:t>StudentRecord</a:t>
            </a:r>
            <a:endParaRPr lang="en-US" sz="2400" dirty="0"/>
          </a:p>
          <a:p>
            <a:pPr>
              <a:buFont typeface="Monotype Sorts" pitchFamily="2" charset="2"/>
              <a:buNone/>
            </a:pPr>
            <a:r>
              <a:rPr lang="en-US" sz="2400" dirty="0"/>
              <a:t>	</a:t>
            </a:r>
            <a:r>
              <a:rPr lang="en-US" sz="2400" dirty="0" err="1"/>
              <a:t>strcpy</a:t>
            </a:r>
            <a:r>
              <a:rPr lang="en-US" sz="2400" dirty="0"/>
              <a:t>(Student1.Name, "Chan Tai Man");</a:t>
            </a:r>
            <a:br>
              <a:rPr lang="en-US" sz="2400" dirty="0"/>
            </a:br>
            <a:r>
              <a:rPr lang="en-US" sz="2400" dirty="0"/>
              <a:t>Student1.Id = 12345;</a:t>
            </a:r>
            <a:br>
              <a:rPr lang="en-US" sz="2400" dirty="0"/>
            </a:br>
            <a:r>
              <a:rPr lang="en-US" sz="2400" dirty="0" err="1"/>
              <a:t>strcpy</a:t>
            </a:r>
            <a:r>
              <a:rPr lang="en-US" sz="2400" dirty="0"/>
              <a:t>(Student1.Dept, "COMP");</a:t>
            </a:r>
            <a:br>
              <a:rPr lang="en-US" sz="2400" dirty="0"/>
            </a:br>
            <a:r>
              <a:rPr lang="en-US" sz="2400" dirty="0"/>
              <a:t>Student1.gender = 'M';</a:t>
            </a:r>
            <a:br>
              <a:rPr lang="en-US" sz="2400" dirty="0"/>
            </a:br>
            <a:r>
              <a:rPr lang="en-US" sz="2400" dirty="0" err="1"/>
              <a:t>printf</a:t>
            </a:r>
            <a:r>
              <a:rPr lang="en-US" sz="2400" dirty="0"/>
              <a:t>("The student is “);</a:t>
            </a:r>
            <a:br>
              <a:rPr lang="en-US" sz="2400" dirty="0"/>
            </a:br>
            <a:r>
              <a:rPr lang="en-US" sz="2400" dirty="0"/>
              <a:t>switch (Student1.gender){</a:t>
            </a:r>
            <a:br>
              <a:rPr lang="en-US" sz="2400" dirty="0"/>
            </a:br>
            <a:r>
              <a:rPr lang="en-US" sz="2400" dirty="0"/>
              <a:t>	case 'F': </a:t>
            </a:r>
            <a:r>
              <a:rPr lang="en-US" sz="2400" dirty="0" err="1"/>
              <a:t>cout</a:t>
            </a:r>
            <a:r>
              <a:rPr lang="en-US" sz="2400" dirty="0"/>
              <a:t> &lt;&lt; "Ms. "; break;</a:t>
            </a:r>
            <a:br>
              <a:rPr lang="en-US" sz="2400" dirty="0"/>
            </a:br>
            <a:r>
              <a:rPr lang="en-US" sz="2400" dirty="0"/>
              <a:t>	case 'M': </a:t>
            </a:r>
            <a:r>
              <a:rPr lang="en-US" sz="2400" dirty="0" err="1"/>
              <a:t>cout</a:t>
            </a:r>
            <a:r>
              <a:rPr lang="en-US" sz="2400" dirty="0"/>
              <a:t> &lt;&lt; "Mr. "; break;</a:t>
            </a:r>
            <a:br>
              <a:rPr lang="en-US" sz="2400" dirty="0"/>
            </a:br>
            <a:r>
              <a:rPr lang="en-US" sz="2400" dirty="0"/>
              <a:t>}</a:t>
            </a:r>
            <a:br>
              <a:rPr lang="en-US" sz="2400" dirty="0"/>
            </a:br>
            <a:r>
              <a:rPr lang="en-US" sz="2400" dirty="0" err="1"/>
              <a:t>printf</a:t>
            </a:r>
            <a:r>
              <a:rPr lang="en-US" sz="2400" dirty="0"/>
              <a:t>(“%s \n”, Student1.Name);</a:t>
            </a:r>
          </a:p>
        </p:txBody>
      </p:sp>
      <p:sp>
        <p:nvSpPr>
          <p:cNvPr id="2" name="Date Placeholder 1"/>
          <p:cNvSpPr>
            <a:spLocks noGrp="1"/>
          </p:cNvSpPr>
          <p:nvPr>
            <p:ph type="dt" sz="half" idx="10"/>
          </p:nvPr>
        </p:nvSpPr>
        <p:spPr/>
        <p:txBody>
          <a:bodyPr/>
          <a:lstStyle/>
          <a:p>
            <a:pPr>
              <a:defRPr/>
            </a:pPr>
            <a:fld id="{FD913F23-E092-4D4F-A23C-7B236A432EE6}" type="datetime1">
              <a:rPr lang="en-US" smtClean="0"/>
              <a:pPr>
                <a:defRPr/>
              </a:pPr>
              <a:t>11/20/2023</a:t>
            </a:fld>
            <a:endParaRPr lang="en-US"/>
          </a:p>
        </p:txBody>
      </p:sp>
      <p:sp>
        <p:nvSpPr>
          <p:cNvPr id="3" name="Footer Placeholder 2"/>
          <p:cNvSpPr>
            <a:spLocks noGrp="1"/>
          </p:cNvSpPr>
          <p:nvPr>
            <p:ph type="ftr" sz="quarter" idx="11"/>
          </p:nvPr>
        </p:nvSpPr>
        <p:spPr/>
        <p:txBody>
          <a:bodyPr/>
          <a:lstStyle/>
          <a:p>
            <a:pPr>
              <a:defRPr/>
            </a:pPr>
            <a:r>
              <a:rPr lang="en-IN"/>
              <a:t>CSE 1001                                   Department of CSE</a:t>
            </a:r>
            <a:endParaRPr lang="en-US"/>
          </a:p>
        </p:txBody>
      </p:sp>
      <p:sp>
        <p:nvSpPr>
          <p:cNvPr id="4" name="Slide Number Placeholder 3"/>
          <p:cNvSpPr>
            <a:spLocks noGrp="1"/>
          </p:cNvSpPr>
          <p:nvPr>
            <p:ph type="sldNum" sz="quarter" idx="12"/>
          </p:nvPr>
        </p:nvSpPr>
        <p:spPr/>
        <p:txBody>
          <a:bodyPr/>
          <a:lstStyle/>
          <a:p>
            <a:pPr>
              <a:defRPr/>
            </a:pPr>
            <a:fld id="{22676C6A-DF7E-4622-B0AC-85A43D9FD6B5}" type="slidenum">
              <a:rPr lang="en-US" smtClean="0"/>
              <a:pPr>
                <a:defRPr/>
              </a:pPr>
              <a:t>2</a:t>
            </a:fld>
            <a:endParaRPr lang="en-US"/>
          </a:p>
        </p:txBody>
      </p:sp>
      <p:sp>
        <p:nvSpPr>
          <p:cNvPr id="419863" name="Text Box 23"/>
          <p:cNvSpPr txBox="1">
            <a:spLocks noChangeArrowheads="1"/>
          </p:cNvSpPr>
          <p:nvPr/>
        </p:nvSpPr>
        <p:spPr bwMode="auto">
          <a:xfrm>
            <a:off x="6767264" y="2209800"/>
            <a:ext cx="1644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 typeface="Monotype Sorts" pitchFamily="2" charset="2"/>
              <a:buNone/>
            </a:pPr>
            <a:r>
              <a:rPr lang="en-US">
                <a:latin typeface="Courier New" pitchFamily="49" charset="0"/>
              </a:rPr>
              <a:t>Student1</a:t>
            </a:r>
            <a:endParaRPr lang="en-US" sz="2000">
              <a:latin typeface="Courier New" pitchFamily="49" charset="0"/>
            </a:endParaRPr>
          </a:p>
        </p:txBody>
      </p:sp>
      <p:grpSp>
        <p:nvGrpSpPr>
          <p:cNvPr id="419874" name="Group 34"/>
          <p:cNvGrpSpPr>
            <a:grpSpLocks/>
          </p:cNvGrpSpPr>
          <p:nvPr/>
        </p:nvGrpSpPr>
        <p:grpSpPr bwMode="auto">
          <a:xfrm>
            <a:off x="6552728" y="2819400"/>
            <a:ext cx="2025650" cy="1622425"/>
            <a:chOff x="2948" y="2640"/>
            <a:chExt cx="1276" cy="1022"/>
          </a:xfrm>
        </p:grpSpPr>
        <p:sp>
          <p:nvSpPr>
            <p:cNvPr id="419875" name="Text Box 35"/>
            <p:cNvSpPr txBox="1">
              <a:spLocks noChangeArrowheads="1"/>
            </p:cNvSpPr>
            <p:nvPr/>
          </p:nvSpPr>
          <p:spPr bwMode="auto">
            <a:xfrm>
              <a:off x="2948" y="2640"/>
              <a:ext cx="1276" cy="1022"/>
            </a:xfrm>
            <a:prstGeom prst="rect">
              <a:avLst/>
            </a:prstGeom>
            <a:noFill/>
            <a:ln w="38100">
              <a:solidFill>
                <a:schemeClr val="accent6">
                  <a:lumMod val="75000"/>
                </a:schemeClr>
              </a:solidFill>
              <a:miter lim="800000"/>
              <a:headEnd type="none" w="sm" len="sm"/>
              <a:tailEnd type="none" w="sm" len="sm"/>
            </a:ln>
            <a:effectLst/>
            <a:extLst>
              <a:ext uri="{909E8E84-426E-40DD-AFC4-6F175D3DCCD1}">
                <a14:hiddenFill xmlns:a14="http://schemas.microsoft.com/office/drawing/2010/main">
                  <a:solidFill>
                    <a:srgbClr val="A2C1FE"/>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Name</a:t>
              </a:r>
            </a:p>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Id		Gender</a:t>
              </a:r>
            </a:p>
            <a:p>
              <a:pPr>
                <a:lnSpc>
                  <a:spcPct val="150000"/>
                </a:lnSpc>
                <a:spcBef>
                  <a:spcPct val="20000"/>
                </a:spcBef>
                <a:buFont typeface="Monotype Sorts" pitchFamily="2" charset="2"/>
                <a:buNone/>
              </a:pPr>
              <a:r>
                <a:rPr lang="en-US" sz="2000" dirty="0" err="1">
                  <a:solidFill>
                    <a:schemeClr val="accent2">
                      <a:lumMod val="75000"/>
                    </a:schemeClr>
                  </a:solidFill>
                  <a:latin typeface="Arial" charset="0"/>
                </a:rPr>
                <a:t>Dept</a:t>
              </a:r>
              <a:endParaRPr lang="en-US" sz="2000" dirty="0">
                <a:solidFill>
                  <a:schemeClr val="accent2">
                    <a:lumMod val="75000"/>
                  </a:schemeClr>
                </a:solidFill>
                <a:latin typeface="Arial" charset="0"/>
              </a:endParaRPr>
            </a:p>
          </p:txBody>
        </p:sp>
        <p:sp>
          <p:nvSpPr>
            <p:cNvPr id="419876" name="Line 36"/>
            <p:cNvSpPr>
              <a:spLocks noChangeShapeType="1"/>
            </p:cNvSpPr>
            <p:nvPr/>
          </p:nvSpPr>
          <p:spPr bwMode="auto">
            <a:xfrm>
              <a:off x="2958" y="2998"/>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77" name="Line 37"/>
            <p:cNvSpPr>
              <a:spLocks noChangeShapeType="1"/>
            </p:cNvSpPr>
            <p:nvPr/>
          </p:nvSpPr>
          <p:spPr bwMode="auto">
            <a:xfrm>
              <a:off x="2958" y="3334"/>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78" name="Line 38"/>
            <p:cNvSpPr>
              <a:spLocks noChangeShapeType="1"/>
            </p:cNvSpPr>
            <p:nvPr/>
          </p:nvSpPr>
          <p:spPr bwMode="auto">
            <a:xfrm>
              <a:off x="3534" y="2998"/>
              <a:ext cx="0" cy="336"/>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9879" name="Freeform 39"/>
          <p:cNvSpPr>
            <a:spLocks/>
          </p:cNvSpPr>
          <p:nvPr/>
        </p:nvSpPr>
        <p:spPr bwMode="auto">
          <a:xfrm>
            <a:off x="6386264" y="3124200"/>
            <a:ext cx="304800" cy="1828800"/>
          </a:xfrm>
          <a:custGeom>
            <a:avLst/>
            <a:gdLst>
              <a:gd name="T0" fmla="*/ 248 w 296"/>
              <a:gd name="T1" fmla="*/ 0 h 1440"/>
              <a:gd name="T2" fmla="*/ 8 w 296"/>
              <a:gd name="T3" fmla="*/ 624 h 1440"/>
              <a:gd name="T4" fmla="*/ 296 w 296"/>
              <a:gd name="T5" fmla="*/ 1440 h 1440"/>
            </a:gdLst>
            <a:ahLst/>
            <a:cxnLst>
              <a:cxn ang="0">
                <a:pos x="T0" y="T1"/>
              </a:cxn>
              <a:cxn ang="0">
                <a:pos x="T2" y="T3"/>
              </a:cxn>
              <a:cxn ang="0">
                <a:pos x="T4" y="T5"/>
              </a:cxn>
            </a:cxnLst>
            <a:rect l="0" t="0" r="r" b="b"/>
            <a:pathLst>
              <a:path w="296" h="1440">
                <a:moveTo>
                  <a:pt x="248" y="0"/>
                </a:moveTo>
                <a:cubicBezTo>
                  <a:pt x="124" y="192"/>
                  <a:pt x="0" y="384"/>
                  <a:pt x="8" y="624"/>
                </a:cubicBezTo>
                <a:cubicBezTo>
                  <a:pt x="16" y="864"/>
                  <a:pt x="156" y="1152"/>
                  <a:pt x="296" y="1440"/>
                </a:cubicBezTo>
              </a:path>
            </a:pathLst>
          </a:custGeom>
          <a:noFill/>
          <a:ln w="28575"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80" name="Freeform 40"/>
          <p:cNvSpPr>
            <a:spLocks/>
          </p:cNvSpPr>
          <p:nvPr/>
        </p:nvSpPr>
        <p:spPr bwMode="auto">
          <a:xfrm>
            <a:off x="7300664" y="3733800"/>
            <a:ext cx="914400" cy="1676400"/>
          </a:xfrm>
          <a:custGeom>
            <a:avLst/>
            <a:gdLst>
              <a:gd name="T0" fmla="*/ 248 w 296"/>
              <a:gd name="T1" fmla="*/ 0 h 1440"/>
              <a:gd name="T2" fmla="*/ 8 w 296"/>
              <a:gd name="T3" fmla="*/ 624 h 1440"/>
              <a:gd name="T4" fmla="*/ 296 w 296"/>
              <a:gd name="T5" fmla="*/ 1440 h 1440"/>
            </a:gdLst>
            <a:ahLst/>
            <a:cxnLst>
              <a:cxn ang="0">
                <a:pos x="T0" y="T1"/>
              </a:cxn>
              <a:cxn ang="0">
                <a:pos x="T2" y="T3"/>
              </a:cxn>
              <a:cxn ang="0">
                <a:pos x="T4" y="T5"/>
              </a:cxn>
            </a:cxnLst>
            <a:rect l="0" t="0" r="r" b="b"/>
            <a:pathLst>
              <a:path w="296" h="1440">
                <a:moveTo>
                  <a:pt x="248" y="0"/>
                </a:moveTo>
                <a:cubicBezTo>
                  <a:pt x="124" y="192"/>
                  <a:pt x="0" y="384"/>
                  <a:pt x="8" y="624"/>
                </a:cubicBezTo>
                <a:cubicBezTo>
                  <a:pt x="16" y="864"/>
                  <a:pt x="156" y="1152"/>
                  <a:pt x="296" y="1440"/>
                </a:cubicBezTo>
              </a:path>
            </a:pathLst>
          </a:custGeom>
          <a:noFill/>
          <a:ln w="28575"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81" name="Freeform 41"/>
          <p:cNvSpPr>
            <a:spLocks/>
          </p:cNvSpPr>
          <p:nvPr/>
        </p:nvSpPr>
        <p:spPr bwMode="auto">
          <a:xfrm>
            <a:off x="6462464" y="3657600"/>
            <a:ext cx="304800" cy="1828800"/>
          </a:xfrm>
          <a:custGeom>
            <a:avLst/>
            <a:gdLst>
              <a:gd name="T0" fmla="*/ 248 w 296"/>
              <a:gd name="T1" fmla="*/ 0 h 1440"/>
              <a:gd name="T2" fmla="*/ 8 w 296"/>
              <a:gd name="T3" fmla="*/ 624 h 1440"/>
              <a:gd name="T4" fmla="*/ 296 w 296"/>
              <a:gd name="T5" fmla="*/ 1440 h 1440"/>
            </a:gdLst>
            <a:ahLst/>
            <a:cxnLst>
              <a:cxn ang="0">
                <a:pos x="T0" y="T1"/>
              </a:cxn>
              <a:cxn ang="0">
                <a:pos x="T2" y="T3"/>
              </a:cxn>
              <a:cxn ang="0">
                <a:pos x="T4" y="T5"/>
              </a:cxn>
            </a:cxnLst>
            <a:rect l="0" t="0" r="r" b="b"/>
            <a:pathLst>
              <a:path w="296" h="1440">
                <a:moveTo>
                  <a:pt x="248" y="0"/>
                </a:moveTo>
                <a:cubicBezTo>
                  <a:pt x="124" y="192"/>
                  <a:pt x="0" y="384"/>
                  <a:pt x="8" y="624"/>
                </a:cubicBezTo>
                <a:cubicBezTo>
                  <a:pt x="16" y="864"/>
                  <a:pt x="156" y="1152"/>
                  <a:pt x="296" y="1440"/>
                </a:cubicBezTo>
              </a:path>
            </a:pathLst>
          </a:custGeom>
          <a:noFill/>
          <a:ln w="28575"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82" name="Freeform 42"/>
          <p:cNvSpPr>
            <a:spLocks/>
          </p:cNvSpPr>
          <p:nvPr/>
        </p:nvSpPr>
        <p:spPr bwMode="auto">
          <a:xfrm>
            <a:off x="6386264" y="4191000"/>
            <a:ext cx="304800" cy="1828800"/>
          </a:xfrm>
          <a:custGeom>
            <a:avLst/>
            <a:gdLst>
              <a:gd name="T0" fmla="*/ 248 w 296"/>
              <a:gd name="T1" fmla="*/ 0 h 1440"/>
              <a:gd name="T2" fmla="*/ 8 w 296"/>
              <a:gd name="T3" fmla="*/ 624 h 1440"/>
              <a:gd name="T4" fmla="*/ 296 w 296"/>
              <a:gd name="T5" fmla="*/ 1440 h 1440"/>
            </a:gdLst>
            <a:ahLst/>
            <a:cxnLst>
              <a:cxn ang="0">
                <a:pos x="T0" y="T1"/>
              </a:cxn>
              <a:cxn ang="0">
                <a:pos x="T2" y="T3"/>
              </a:cxn>
              <a:cxn ang="0">
                <a:pos x="T4" y="T5"/>
              </a:cxn>
            </a:cxnLst>
            <a:rect l="0" t="0" r="r" b="b"/>
            <a:pathLst>
              <a:path w="296" h="1440">
                <a:moveTo>
                  <a:pt x="248" y="0"/>
                </a:moveTo>
                <a:cubicBezTo>
                  <a:pt x="124" y="192"/>
                  <a:pt x="0" y="384"/>
                  <a:pt x="8" y="624"/>
                </a:cubicBezTo>
                <a:cubicBezTo>
                  <a:pt x="16" y="864"/>
                  <a:pt x="156" y="1152"/>
                  <a:pt x="296" y="1440"/>
                </a:cubicBezTo>
              </a:path>
            </a:pathLst>
          </a:custGeom>
          <a:noFill/>
          <a:ln w="28575"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08067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51656" y="1066800"/>
            <a:ext cx="7924800" cy="5791200"/>
          </a:xfrm>
        </p:spPr>
        <p:txBody>
          <a:bodyPr/>
          <a:lstStyle/>
          <a:p>
            <a:pPr marL="0" algn="just" eaLnBrk="1" hangingPunct="1">
              <a:buFontTx/>
              <a:buNone/>
              <a:defRPr/>
            </a:pPr>
            <a:r>
              <a:rPr lang="en-US" sz="2400" dirty="0"/>
              <a:t>Different ways to assign values to the members of a structure:</a:t>
            </a:r>
          </a:p>
          <a:p>
            <a:pPr marL="0" algn="just" eaLnBrk="1" hangingPunct="1">
              <a:buFontTx/>
              <a:buNone/>
              <a:defRPr/>
            </a:pPr>
            <a:endParaRPr lang="en-US" sz="2000" b="1" dirty="0">
              <a:solidFill>
                <a:srgbClr val="990000"/>
              </a:solidFill>
            </a:endParaRPr>
          </a:p>
          <a:p>
            <a:pPr marL="0" algn="just" eaLnBrk="1" hangingPunct="1">
              <a:buFontTx/>
              <a:buNone/>
              <a:defRPr/>
            </a:pPr>
            <a:r>
              <a:rPr lang="en-US" sz="2400" b="1" dirty="0">
                <a:solidFill>
                  <a:srgbClr val="990000"/>
                </a:solidFill>
              </a:rPr>
              <a:t>Assigning string:</a:t>
            </a:r>
          </a:p>
          <a:p>
            <a:pPr algn="just" eaLnBrk="1" hangingPunct="1">
              <a:buFontTx/>
              <a:buNone/>
              <a:defRPr/>
            </a:pPr>
            <a:r>
              <a:rPr lang="en-US" sz="2400" b="1" dirty="0" err="1"/>
              <a:t>strcpy</a:t>
            </a:r>
            <a:r>
              <a:rPr lang="en-US" sz="2400" b="1" dirty="0"/>
              <a:t>(s1.name, “Rama”);</a:t>
            </a:r>
          </a:p>
          <a:p>
            <a:pPr algn="just" eaLnBrk="1" hangingPunct="1">
              <a:buFontTx/>
              <a:buNone/>
              <a:defRPr/>
            </a:pPr>
            <a:endParaRPr lang="en-US" sz="2000" b="1" dirty="0"/>
          </a:p>
          <a:p>
            <a:pPr algn="just" eaLnBrk="1" hangingPunct="1">
              <a:buFontTx/>
              <a:buNone/>
              <a:defRPr/>
            </a:pPr>
            <a:r>
              <a:rPr lang="en-US" sz="2400" b="1" dirty="0">
                <a:solidFill>
                  <a:srgbClr val="CC0000"/>
                </a:solidFill>
              </a:rPr>
              <a:t>Assignment  statement:</a:t>
            </a:r>
          </a:p>
          <a:p>
            <a:pPr algn="just" eaLnBrk="1" hangingPunct="1">
              <a:buFontTx/>
              <a:buNone/>
              <a:defRPr/>
            </a:pPr>
            <a:r>
              <a:rPr lang="en-US" sz="2400" b="1" dirty="0"/>
              <a:t>s1.rollno = 1335;</a:t>
            </a:r>
          </a:p>
          <a:p>
            <a:pPr algn="just" eaLnBrk="1" hangingPunct="1">
              <a:buFontTx/>
              <a:buNone/>
              <a:defRPr/>
            </a:pPr>
            <a:r>
              <a:rPr lang="en-US" sz="2400" b="1" dirty="0"/>
              <a:t>s1.age = 18;</a:t>
            </a:r>
          </a:p>
          <a:p>
            <a:pPr algn="just" eaLnBrk="1" hangingPunct="1">
              <a:buFontTx/>
              <a:buNone/>
              <a:defRPr/>
            </a:pPr>
            <a:r>
              <a:rPr lang="en-US" sz="2400" b="1" dirty="0"/>
              <a:t>s1.height = 5.8;</a:t>
            </a:r>
          </a:p>
          <a:p>
            <a:pPr algn="just" eaLnBrk="1" hangingPunct="1">
              <a:buFontTx/>
              <a:buNone/>
              <a:defRPr/>
            </a:pPr>
            <a:endParaRPr lang="en-US" sz="2000" dirty="0"/>
          </a:p>
          <a:p>
            <a:pPr algn="just" eaLnBrk="1" hangingPunct="1">
              <a:buFontTx/>
              <a:buNone/>
              <a:defRPr/>
            </a:pPr>
            <a:r>
              <a:rPr lang="en-US" sz="2400" dirty="0">
                <a:solidFill>
                  <a:srgbClr val="990000"/>
                </a:solidFill>
              </a:rPr>
              <a:t>Reading the values into members:</a:t>
            </a:r>
          </a:p>
          <a:p>
            <a:pPr algn="just" eaLnBrk="1" hangingPunct="1">
              <a:buFontTx/>
              <a:buNone/>
              <a:defRPr/>
            </a:pPr>
            <a:r>
              <a:rPr lang="en-US" sz="2400" b="1" dirty="0" err="1">
                <a:solidFill>
                  <a:srgbClr val="C00000"/>
                </a:solidFill>
              </a:rPr>
              <a:t>scanf</a:t>
            </a:r>
            <a:r>
              <a:rPr lang="en-US" sz="2400" b="1" dirty="0">
                <a:solidFill>
                  <a:srgbClr val="C00000"/>
                </a:solidFill>
              </a:rPr>
              <a:t>(“%s %</a:t>
            </a:r>
            <a:r>
              <a:rPr lang="en-US" sz="2400" b="1">
                <a:solidFill>
                  <a:srgbClr val="C00000"/>
                </a:solidFill>
              </a:rPr>
              <a:t>d %d </a:t>
            </a:r>
            <a:r>
              <a:rPr lang="en-US" sz="2400" b="1" dirty="0">
                <a:solidFill>
                  <a:srgbClr val="C00000"/>
                </a:solidFill>
              </a:rPr>
              <a:t>%f”, </a:t>
            </a:r>
            <a:r>
              <a:rPr lang="en-US" sz="2400" b="1" dirty="0"/>
              <a:t>s1.name, &amp;s1.age, &amp;s1.rollno, &amp;s1.height)</a:t>
            </a:r>
            <a:r>
              <a:rPr lang="en-US" sz="2400" b="1" dirty="0">
                <a:solidFill>
                  <a:schemeClr val="accent2"/>
                </a:solidFill>
              </a:rPr>
              <a:t>; </a:t>
            </a:r>
          </a:p>
        </p:txBody>
      </p:sp>
      <p:sp>
        <p:nvSpPr>
          <p:cNvPr id="12294" name="Rectangle 2"/>
          <p:cNvSpPr>
            <a:spLocks noGrp="1" noChangeArrowheads="1"/>
          </p:cNvSpPr>
          <p:nvPr>
            <p:ph type="title"/>
          </p:nvPr>
        </p:nvSpPr>
        <p:spPr>
          <a:xfrm>
            <a:off x="539552" y="188640"/>
            <a:ext cx="7848600" cy="549275"/>
          </a:xfrm>
        </p:spPr>
        <p:txBody>
          <a:bodyPr>
            <a:noAutofit/>
          </a:bodyPr>
          <a:lstStyle/>
          <a:p>
            <a:pPr algn="l" eaLnBrk="1" hangingPunct="1"/>
            <a:r>
              <a:rPr lang="en-US" sz="4000" dirty="0"/>
              <a:t>Assigning values to members</a:t>
            </a:r>
          </a:p>
        </p:txBody>
      </p:sp>
      <p:sp>
        <p:nvSpPr>
          <p:cNvPr id="2" name="Date Placeholder 1"/>
          <p:cNvSpPr>
            <a:spLocks noGrp="1"/>
          </p:cNvSpPr>
          <p:nvPr>
            <p:ph type="dt" sz="half" idx="10"/>
          </p:nvPr>
        </p:nvSpPr>
        <p:spPr/>
        <p:txBody>
          <a:bodyPr/>
          <a:lstStyle/>
          <a:p>
            <a:pPr>
              <a:defRPr/>
            </a:pPr>
            <a:fld id="{401A9D86-72A5-4997-998D-B0D888453B68}" type="datetime1">
              <a:rPr lang="en-US" smtClean="0"/>
              <a:pPr>
                <a:defRPr/>
              </a:pPr>
              <a:t>11/20/2023</a:t>
            </a:fld>
            <a:endParaRPr lang="en-US"/>
          </a:p>
        </p:txBody>
      </p:sp>
      <p:sp>
        <p:nvSpPr>
          <p:cNvPr id="3" name="Footer Placeholder 2"/>
          <p:cNvSpPr>
            <a:spLocks noGrp="1"/>
          </p:cNvSpPr>
          <p:nvPr>
            <p:ph type="ftr" sz="quarter" idx="11"/>
          </p:nvPr>
        </p:nvSpPr>
        <p:spPr>
          <a:xfrm>
            <a:off x="152400" y="6356350"/>
            <a:ext cx="7010400" cy="365125"/>
          </a:xfrm>
        </p:spPr>
        <p:txBody>
          <a:bodyPr/>
          <a:lstStyle/>
          <a:p>
            <a:pPr>
              <a:defRPr/>
            </a:pPr>
            <a:r>
              <a:rPr lang="en-IN"/>
              <a:t>CSE 1001                                   Department of CSE</a:t>
            </a:r>
            <a:endParaRPr lang="en-US" dirty="0"/>
          </a:p>
        </p:txBody>
      </p:sp>
      <p:sp>
        <p:nvSpPr>
          <p:cNvPr id="4" name="Slide Number Placeholder 3"/>
          <p:cNvSpPr>
            <a:spLocks noGrp="1"/>
          </p:cNvSpPr>
          <p:nvPr>
            <p:ph type="sldNum" sz="quarter" idx="12"/>
          </p:nvPr>
        </p:nvSpPr>
        <p:spPr/>
        <p:txBody>
          <a:bodyPr/>
          <a:lstStyle/>
          <a:p>
            <a:pPr>
              <a:defRPr/>
            </a:pPr>
            <a:fld id="{3A154384-6129-4E97-8EC7-A50675D4C978}" type="slidenum">
              <a:rPr lang="en-US" smtClean="0"/>
              <a:pPr>
                <a:defRPr/>
              </a:pPr>
              <a:t>3</a:t>
            </a:fld>
            <a:endParaRPr lang="en-US" dirty="0"/>
          </a:p>
        </p:txBody>
      </p:sp>
      <p:sp>
        <p:nvSpPr>
          <p:cNvPr id="7" name="Rectangle 6"/>
          <p:cNvSpPr>
            <a:spLocks noChangeArrowheads="1"/>
          </p:cNvSpPr>
          <p:nvPr/>
        </p:nvSpPr>
        <p:spPr bwMode="auto">
          <a:xfrm>
            <a:off x="5004048" y="2590800"/>
            <a:ext cx="3505200" cy="2160591"/>
          </a:xfrm>
          <a:prstGeom prst="rect">
            <a:avLst/>
          </a:prstGeom>
          <a:noFill/>
          <a:ln w="9525">
            <a:solidFill>
              <a:schemeClr val="accent1"/>
            </a:solidFill>
            <a:miter lim="800000"/>
            <a:headEnd/>
            <a:tailEnd/>
          </a:ln>
        </p:spPr>
        <p:txBody>
          <a:bodyPr wrap="square">
            <a:spAutoFit/>
          </a:bodyPr>
          <a:lstStyle/>
          <a:p>
            <a:pPr marL="533400" indent="-533400" algn="just">
              <a:lnSpc>
                <a:spcPct val="80000"/>
              </a:lnSpc>
            </a:pPr>
            <a:r>
              <a:rPr lang="fr-FR" sz="2400" b="1" dirty="0">
                <a:solidFill>
                  <a:srgbClr val="660033"/>
                </a:solidFill>
                <a:latin typeface="Courier New" pitchFamily="49" charset="0"/>
              </a:rPr>
              <a:t> </a:t>
            </a:r>
            <a:r>
              <a:rPr lang="fr-FR" sz="2400" b="1" dirty="0" err="1">
                <a:solidFill>
                  <a:srgbClr val="660033"/>
                </a:solidFill>
                <a:latin typeface="Courier New" pitchFamily="49" charset="0"/>
              </a:rPr>
              <a:t>struct</a:t>
            </a:r>
            <a:r>
              <a:rPr lang="fr-FR" sz="2400" b="1" dirty="0">
                <a:solidFill>
                  <a:srgbClr val="660033"/>
                </a:solidFill>
                <a:latin typeface="Courier New" pitchFamily="49" charset="0"/>
              </a:rPr>
              <a:t> </a:t>
            </a:r>
            <a:r>
              <a:rPr lang="fr-FR" sz="2400" b="1" dirty="0" err="1">
                <a:solidFill>
                  <a:srgbClr val="660033"/>
                </a:solidFill>
                <a:latin typeface="Courier New" pitchFamily="49" charset="0"/>
              </a:rPr>
              <a:t>student</a:t>
            </a:r>
            <a:r>
              <a:rPr lang="fr-FR" sz="2400" b="1" dirty="0">
                <a:solidFill>
                  <a:srgbClr val="660033"/>
                </a:solidFill>
                <a:latin typeface="Courier New" pitchFamily="49" charset="0"/>
              </a:rPr>
              <a:t> </a:t>
            </a:r>
          </a:p>
          <a:p>
            <a:pPr marL="533400" indent="-533400">
              <a:lnSpc>
                <a:spcPct val="80000"/>
              </a:lnSpc>
            </a:pPr>
            <a:r>
              <a:rPr lang="fr-FR" sz="2400" b="1" dirty="0">
                <a:solidFill>
                  <a:srgbClr val="660033"/>
                </a:solidFill>
                <a:latin typeface="Courier New" pitchFamily="49" charset="0"/>
              </a:rPr>
              <a:t>   { 	</a:t>
            </a:r>
          </a:p>
          <a:p>
            <a:pPr marL="533400" indent="-533400">
              <a:lnSpc>
                <a:spcPct val="80000"/>
              </a:lnSpc>
            </a:pPr>
            <a:r>
              <a:rPr lang="fr-FR" sz="2400" b="1" dirty="0">
                <a:solidFill>
                  <a:srgbClr val="660033"/>
                </a:solidFill>
                <a:latin typeface="Courier New" pitchFamily="49" charset="0"/>
              </a:rPr>
              <a:t>  	</a:t>
            </a:r>
            <a:r>
              <a:rPr lang="fr-FR" sz="2400" b="1" dirty="0" err="1">
                <a:solidFill>
                  <a:srgbClr val="660033"/>
                </a:solidFill>
                <a:latin typeface="Courier New" pitchFamily="49" charset="0"/>
              </a:rPr>
              <a:t>int</a:t>
            </a:r>
            <a:r>
              <a:rPr lang="fr-FR" sz="2400" b="1" dirty="0">
                <a:solidFill>
                  <a:srgbClr val="660033"/>
                </a:solidFill>
                <a:latin typeface="Courier New" pitchFamily="49" charset="0"/>
              </a:rPr>
              <a:t> </a:t>
            </a:r>
            <a:r>
              <a:rPr lang="fr-FR" sz="2400" b="1" dirty="0" err="1">
                <a:solidFill>
                  <a:srgbClr val="660033"/>
                </a:solidFill>
                <a:latin typeface="Courier New" pitchFamily="49" charset="0"/>
              </a:rPr>
              <a:t>rollno</a:t>
            </a:r>
            <a:r>
              <a:rPr lang="fr-FR" sz="2400" b="1" dirty="0">
                <a:solidFill>
                  <a:srgbClr val="660033"/>
                </a:solidFill>
                <a:latin typeface="Courier New" pitchFamily="49" charset="0"/>
              </a:rPr>
              <a:t>;</a:t>
            </a:r>
          </a:p>
          <a:p>
            <a:pPr marL="533400" indent="-533400">
              <a:lnSpc>
                <a:spcPct val="80000"/>
              </a:lnSpc>
            </a:pPr>
            <a:r>
              <a:rPr lang="fr-FR" sz="2400" b="1" dirty="0">
                <a:solidFill>
                  <a:srgbClr val="660033"/>
                </a:solidFill>
                <a:latin typeface="Courier New" pitchFamily="49" charset="0"/>
              </a:rPr>
              <a:t>	</a:t>
            </a:r>
            <a:r>
              <a:rPr lang="fr-FR" sz="2400" b="1" dirty="0" err="1">
                <a:solidFill>
                  <a:srgbClr val="660033"/>
                </a:solidFill>
                <a:latin typeface="Courier New" pitchFamily="49" charset="0"/>
              </a:rPr>
              <a:t>int</a:t>
            </a:r>
            <a:r>
              <a:rPr lang="fr-FR" sz="2400" b="1" dirty="0">
                <a:solidFill>
                  <a:srgbClr val="660033"/>
                </a:solidFill>
                <a:latin typeface="Courier New" pitchFamily="49" charset="0"/>
              </a:rPr>
              <a:t> </a:t>
            </a:r>
            <a:r>
              <a:rPr lang="fr-FR" sz="2400" b="1" dirty="0" err="1">
                <a:solidFill>
                  <a:srgbClr val="660033"/>
                </a:solidFill>
                <a:latin typeface="Courier New" pitchFamily="49" charset="0"/>
              </a:rPr>
              <a:t>age</a:t>
            </a:r>
            <a:r>
              <a:rPr lang="fr-FR" sz="2400" b="1" dirty="0">
                <a:solidFill>
                  <a:srgbClr val="660033"/>
                </a:solidFill>
                <a:latin typeface="Courier New" pitchFamily="49" charset="0"/>
              </a:rPr>
              <a:t>;</a:t>
            </a:r>
          </a:p>
          <a:p>
            <a:pPr marL="533400" indent="-533400" algn="just">
              <a:lnSpc>
                <a:spcPct val="80000"/>
              </a:lnSpc>
            </a:pPr>
            <a:r>
              <a:rPr lang="fr-FR" sz="2400" b="1" dirty="0">
                <a:solidFill>
                  <a:srgbClr val="660033"/>
                </a:solidFill>
                <a:latin typeface="Courier New" pitchFamily="49" charset="0"/>
              </a:rPr>
              <a:t>	char </a:t>
            </a:r>
            <a:r>
              <a:rPr lang="fr-FR" sz="2400" b="1" dirty="0" err="1">
                <a:solidFill>
                  <a:srgbClr val="660033"/>
                </a:solidFill>
                <a:latin typeface="Courier New" pitchFamily="49" charset="0"/>
              </a:rPr>
              <a:t>name</a:t>
            </a:r>
            <a:r>
              <a:rPr lang="fr-FR" sz="2400" b="1" dirty="0">
                <a:solidFill>
                  <a:srgbClr val="660033"/>
                </a:solidFill>
                <a:latin typeface="Courier New" pitchFamily="49" charset="0"/>
              </a:rPr>
              <a:t>[20];</a:t>
            </a:r>
          </a:p>
          <a:p>
            <a:pPr marL="533400" indent="-533400" algn="just">
              <a:lnSpc>
                <a:spcPct val="80000"/>
              </a:lnSpc>
            </a:pPr>
            <a:r>
              <a:rPr lang="fr-FR" sz="2400" b="1" dirty="0">
                <a:solidFill>
                  <a:srgbClr val="660033"/>
                </a:solidFill>
                <a:latin typeface="Courier New" pitchFamily="49" charset="0"/>
              </a:rPr>
              <a:t>	</a:t>
            </a:r>
            <a:r>
              <a:rPr lang="fr-FR" sz="2400" b="1" dirty="0" err="1">
                <a:solidFill>
                  <a:srgbClr val="660033"/>
                </a:solidFill>
                <a:latin typeface="Courier New" pitchFamily="49" charset="0"/>
              </a:rPr>
              <a:t>float</a:t>
            </a:r>
            <a:r>
              <a:rPr lang="fr-FR" sz="2400" b="1" dirty="0">
                <a:solidFill>
                  <a:srgbClr val="660033"/>
                </a:solidFill>
                <a:latin typeface="Courier New" pitchFamily="49" charset="0"/>
              </a:rPr>
              <a:t> </a:t>
            </a:r>
            <a:r>
              <a:rPr lang="fr-FR" sz="2400" b="1" dirty="0" err="1">
                <a:solidFill>
                  <a:srgbClr val="660033"/>
                </a:solidFill>
                <a:latin typeface="Courier New" pitchFamily="49" charset="0"/>
              </a:rPr>
              <a:t>height</a:t>
            </a:r>
            <a:r>
              <a:rPr lang="fr-FR" sz="2400" b="1" dirty="0">
                <a:solidFill>
                  <a:srgbClr val="660033"/>
                </a:solidFill>
                <a:latin typeface="Courier New" pitchFamily="49" charset="0"/>
              </a:rPr>
              <a:t>;</a:t>
            </a:r>
          </a:p>
          <a:p>
            <a:pPr marL="533400" indent="-533400" algn="just">
              <a:lnSpc>
                <a:spcPct val="80000"/>
              </a:lnSpc>
            </a:pPr>
            <a:r>
              <a:rPr lang="fr-FR" sz="2400" b="1" dirty="0">
                <a:solidFill>
                  <a:srgbClr val="660033"/>
                </a:solidFill>
                <a:latin typeface="Courier New" pitchFamily="49" charset="0"/>
                <a:cs typeface="Courier New" pitchFamily="49" charset="0"/>
              </a:rPr>
              <a:t>   }s1;</a:t>
            </a:r>
            <a:r>
              <a:rPr lang="fr-FR" sz="2000" b="1" dirty="0">
                <a:solidFill>
                  <a:srgbClr val="660033"/>
                </a:solidFill>
                <a:latin typeface="Tempus Sans ITC" pitchFamily="82" charset="0"/>
                <a:cs typeface="Courier New" pitchFamily="49" charset="0"/>
              </a:rPr>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29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467544" y="228600"/>
            <a:ext cx="7010398" cy="549992"/>
          </a:xfrm>
        </p:spPr>
        <p:txBody>
          <a:bodyPr>
            <a:noAutofit/>
          </a:bodyPr>
          <a:lstStyle/>
          <a:p>
            <a:pPr algn="l" eaLnBrk="1" hangingPunct="1"/>
            <a:r>
              <a:rPr lang="en-US" sz="4000" dirty="0"/>
              <a:t>Structure Initialization Methods</a:t>
            </a:r>
          </a:p>
        </p:txBody>
      </p:sp>
      <p:sp>
        <p:nvSpPr>
          <p:cNvPr id="4" name="Date Placeholder 3"/>
          <p:cNvSpPr>
            <a:spLocks noGrp="1"/>
          </p:cNvSpPr>
          <p:nvPr>
            <p:ph type="dt" sz="half" idx="10"/>
          </p:nvPr>
        </p:nvSpPr>
        <p:spPr/>
        <p:txBody>
          <a:bodyPr/>
          <a:lstStyle/>
          <a:p>
            <a:pPr>
              <a:defRPr/>
            </a:pPr>
            <a:fld id="{D52DB1B9-22FC-45D8-89C2-BF7002CCEEAB}"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4</a:t>
            </a:fld>
            <a:endParaRPr lang="en-US"/>
          </a:p>
        </p:txBody>
      </p:sp>
      <p:sp>
        <p:nvSpPr>
          <p:cNvPr id="8" name="Rectangle 7"/>
          <p:cNvSpPr/>
          <p:nvPr/>
        </p:nvSpPr>
        <p:spPr>
          <a:xfrm>
            <a:off x="1259632" y="2132856"/>
            <a:ext cx="3259832" cy="3054362"/>
          </a:xfrm>
          <a:prstGeom prst="rect">
            <a:avLst/>
          </a:prstGeom>
        </p:spPr>
        <p:txBody>
          <a:bodyPr wrap="square">
            <a:spAutoFit/>
          </a:bodyPr>
          <a:lstStyle/>
          <a:p>
            <a:pPr marL="533400" indent="-533400">
              <a:lnSpc>
                <a:spcPct val="80000"/>
              </a:lnSpc>
              <a:defRPr/>
            </a:pPr>
            <a:r>
              <a:rPr lang="fr-FR" sz="2400" dirty="0" err="1">
                <a:latin typeface="+mn-lt"/>
              </a:rPr>
              <a:t>int</a:t>
            </a:r>
            <a:r>
              <a:rPr lang="fr-FR" sz="2400" dirty="0">
                <a:latin typeface="+mn-lt"/>
              </a:rPr>
              <a:t> main ( )</a:t>
            </a:r>
          </a:p>
          <a:p>
            <a:pPr marL="533400" indent="-533400">
              <a:lnSpc>
                <a:spcPct val="80000"/>
              </a:lnSpc>
              <a:defRPr/>
            </a:pPr>
            <a:r>
              <a:rPr lang="fr-FR" sz="2400" dirty="0">
                <a:latin typeface="+mn-lt"/>
              </a:rPr>
              <a:t>{ </a:t>
            </a:r>
          </a:p>
          <a:p>
            <a:pPr marL="533400" indent="-533400">
              <a:lnSpc>
                <a:spcPct val="80000"/>
              </a:lnSpc>
              <a:defRPr/>
            </a:pPr>
            <a:r>
              <a:rPr lang="fr-FR" sz="2400" dirty="0">
                <a:latin typeface="+mn-lt"/>
              </a:rPr>
              <a:t> 	</a:t>
            </a:r>
            <a:r>
              <a:rPr lang="fr-FR" sz="2400" dirty="0" err="1">
                <a:solidFill>
                  <a:srgbClr val="3333FF"/>
                </a:solidFill>
                <a:latin typeface="+mn-lt"/>
              </a:rPr>
              <a:t>struct</a:t>
            </a:r>
            <a:r>
              <a:rPr lang="fr-FR" sz="2400" dirty="0">
                <a:solidFill>
                  <a:srgbClr val="3333FF"/>
                </a:solidFill>
                <a:latin typeface="+mn-lt"/>
              </a:rPr>
              <a:t> </a:t>
            </a:r>
            <a:r>
              <a:rPr lang="fr-FR" sz="2400" dirty="0" err="1">
                <a:latin typeface="+mn-lt"/>
              </a:rPr>
              <a:t>Student</a:t>
            </a:r>
            <a:endParaRPr lang="fr-FR" sz="2400" dirty="0">
              <a:latin typeface="+mn-lt"/>
            </a:endParaRPr>
          </a:p>
          <a:p>
            <a:pPr marL="533400" indent="-533400">
              <a:lnSpc>
                <a:spcPct val="80000"/>
              </a:lnSpc>
              <a:defRPr/>
            </a:pPr>
            <a:r>
              <a:rPr lang="fr-FR" sz="2400" dirty="0">
                <a:latin typeface="+mn-lt"/>
              </a:rPr>
              <a:t>  	{	</a:t>
            </a:r>
          </a:p>
          <a:p>
            <a:pPr marL="533400" indent="-533400">
              <a:lnSpc>
                <a:spcPct val="80000"/>
              </a:lnSpc>
              <a:defRPr/>
            </a:pPr>
            <a:r>
              <a:rPr lang="fr-FR" sz="2400" dirty="0">
                <a:latin typeface="+mn-lt"/>
              </a:rPr>
              <a:t>		</a:t>
            </a:r>
            <a:r>
              <a:rPr lang="fr-FR" sz="2400" dirty="0" err="1">
                <a:solidFill>
                  <a:srgbClr val="3333FF"/>
                </a:solidFill>
                <a:latin typeface="+mn-lt"/>
              </a:rPr>
              <a:t>int</a:t>
            </a:r>
            <a:r>
              <a:rPr lang="fr-FR" sz="2400" dirty="0">
                <a:solidFill>
                  <a:srgbClr val="3333FF"/>
                </a:solidFill>
                <a:latin typeface="+mn-lt"/>
              </a:rPr>
              <a:t> </a:t>
            </a:r>
            <a:r>
              <a:rPr lang="fr-FR" sz="2400" dirty="0" err="1">
                <a:latin typeface="+mn-lt"/>
              </a:rPr>
              <a:t>rollno</a:t>
            </a:r>
            <a:r>
              <a:rPr lang="fr-FR" sz="2400" dirty="0">
                <a:latin typeface="+mn-lt"/>
              </a:rPr>
              <a:t>;</a:t>
            </a:r>
          </a:p>
          <a:p>
            <a:pPr marL="533400" indent="-533400">
              <a:lnSpc>
                <a:spcPct val="80000"/>
              </a:lnSpc>
              <a:defRPr/>
            </a:pPr>
            <a:r>
              <a:rPr lang="fr-FR" sz="2400" dirty="0">
                <a:latin typeface="+mn-lt"/>
              </a:rPr>
              <a:t>		</a:t>
            </a:r>
            <a:r>
              <a:rPr lang="fr-FR" sz="2400" dirty="0" err="1">
                <a:solidFill>
                  <a:srgbClr val="3333FF"/>
                </a:solidFill>
                <a:latin typeface="+mn-lt"/>
              </a:rPr>
              <a:t>int</a:t>
            </a:r>
            <a:r>
              <a:rPr lang="fr-FR" sz="2400" dirty="0">
                <a:solidFill>
                  <a:srgbClr val="3333FF"/>
                </a:solidFill>
                <a:latin typeface="+mn-lt"/>
              </a:rPr>
              <a:t> </a:t>
            </a:r>
            <a:r>
              <a:rPr lang="fr-FR" sz="2400" dirty="0" err="1">
                <a:latin typeface="+mn-lt"/>
              </a:rPr>
              <a:t>age</a:t>
            </a:r>
            <a:r>
              <a:rPr lang="fr-FR" sz="2400" dirty="0">
                <a:latin typeface="+mn-lt"/>
              </a:rPr>
              <a:t>;</a:t>
            </a:r>
          </a:p>
          <a:p>
            <a:pPr marL="533400" indent="-533400">
              <a:lnSpc>
                <a:spcPct val="80000"/>
              </a:lnSpc>
              <a:defRPr/>
            </a:pPr>
            <a:r>
              <a:rPr lang="fr-FR" sz="2400" dirty="0">
                <a:latin typeface="+mn-lt"/>
                <a:cs typeface="Courier New" pitchFamily="49" charset="0"/>
              </a:rPr>
              <a:t>	};	</a:t>
            </a:r>
          </a:p>
          <a:p>
            <a:pPr marL="533400" indent="-533400">
              <a:lnSpc>
                <a:spcPct val="80000"/>
              </a:lnSpc>
              <a:defRPr/>
            </a:pPr>
            <a:r>
              <a:rPr lang="fr-FR" sz="2400" dirty="0">
                <a:latin typeface="+mn-lt"/>
                <a:cs typeface="Courier New" pitchFamily="49" charset="0"/>
              </a:rPr>
              <a:t>	</a:t>
            </a:r>
            <a:r>
              <a:rPr lang="fr-FR" sz="2400" dirty="0" err="1">
                <a:latin typeface="+mn-lt"/>
                <a:cs typeface="Courier New" pitchFamily="49" charset="0"/>
              </a:rPr>
              <a:t>Student</a:t>
            </a:r>
            <a:r>
              <a:rPr lang="fr-FR" sz="2400" dirty="0">
                <a:latin typeface="+mn-lt"/>
                <a:cs typeface="Courier New" pitchFamily="49" charset="0"/>
              </a:rPr>
              <a:t> s1={20, 21};</a:t>
            </a:r>
          </a:p>
          <a:p>
            <a:pPr marL="533400" indent="-533400">
              <a:lnSpc>
                <a:spcPct val="80000"/>
              </a:lnSpc>
              <a:defRPr/>
            </a:pPr>
            <a:r>
              <a:rPr lang="fr-FR" sz="2400" dirty="0">
                <a:latin typeface="+mn-lt"/>
                <a:cs typeface="Courier New" pitchFamily="49" charset="0"/>
              </a:rPr>
              <a:t>	</a:t>
            </a:r>
            <a:r>
              <a:rPr lang="fr-FR" sz="2400" dirty="0" err="1">
                <a:latin typeface="+mn-lt"/>
                <a:cs typeface="Courier New" pitchFamily="49" charset="0"/>
              </a:rPr>
              <a:t>Student</a:t>
            </a:r>
            <a:r>
              <a:rPr lang="fr-FR" sz="2400" dirty="0">
                <a:latin typeface="+mn-lt"/>
                <a:cs typeface="Courier New" pitchFamily="49" charset="0"/>
              </a:rPr>
              <a:t> s2={21, 21};</a:t>
            </a:r>
          </a:p>
          <a:p>
            <a:pPr marL="0" lvl="2" indent="-381000">
              <a:lnSpc>
                <a:spcPct val="80000"/>
              </a:lnSpc>
              <a:defRPr/>
            </a:pPr>
            <a:r>
              <a:rPr lang="fr-FR" sz="2400" dirty="0">
                <a:latin typeface="+mn-lt"/>
                <a:cs typeface="Courier New" pitchFamily="49" charset="0"/>
              </a:rPr>
              <a:t>}</a:t>
            </a:r>
            <a:endParaRPr lang="en-US" sz="2400" dirty="0">
              <a:latin typeface="+mn-lt"/>
            </a:endParaRPr>
          </a:p>
        </p:txBody>
      </p:sp>
      <p:sp>
        <p:nvSpPr>
          <p:cNvPr id="10" name="Rectangle 9"/>
          <p:cNvSpPr/>
          <p:nvPr/>
        </p:nvSpPr>
        <p:spPr>
          <a:xfrm>
            <a:off x="4932040" y="1772816"/>
            <a:ext cx="3691880" cy="3637919"/>
          </a:xfrm>
          <a:prstGeom prst="rect">
            <a:avLst/>
          </a:prstGeom>
        </p:spPr>
        <p:txBody>
          <a:bodyPr wrap="square">
            <a:spAutoFit/>
          </a:bodyPr>
          <a:lstStyle/>
          <a:p>
            <a:pPr marL="533400" indent="-533400">
              <a:lnSpc>
                <a:spcPct val="80000"/>
              </a:lnSpc>
              <a:defRPr/>
            </a:pPr>
            <a:r>
              <a:rPr lang="fr-FR" sz="2400" dirty="0" err="1">
                <a:solidFill>
                  <a:srgbClr val="3333FF"/>
                </a:solidFill>
                <a:latin typeface="+mn-lt"/>
              </a:rPr>
              <a:t>struct</a:t>
            </a:r>
            <a:r>
              <a:rPr lang="fr-FR" sz="2400" dirty="0">
                <a:solidFill>
                  <a:srgbClr val="3333FF"/>
                </a:solidFill>
                <a:latin typeface="+mn-lt"/>
              </a:rPr>
              <a:t> </a:t>
            </a:r>
            <a:r>
              <a:rPr lang="fr-FR" sz="2400" dirty="0" err="1">
                <a:latin typeface="+mn-lt"/>
              </a:rPr>
              <a:t>Student</a:t>
            </a:r>
            <a:endParaRPr lang="fr-FR" sz="2400" dirty="0">
              <a:latin typeface="+mn-lt"/>
            </a:endParaRPr>
          </a:p>
          <a:p>
            <a:pPr marL="533400" indent="-533400">
              <a:lnSpc>
                <a:spcPct val="80000"/>
              </a:lnSpc>
              <a:defRPr/>
            </a:pPr>
            <a:r>
              <a:rPr lang="fr-FR" sz="2400" dirty="0">
                <a:latin typeface="+mn-lt"/>
              </a:rPr>
              <a:t>  {	</a:t>
            </a:r>
          </a:p>
          <a:p>
            <a:pPr marL="533400" indent="-533400">
              <a:lnSpc>
                <a:spcPct val="80000"/>
              </a:lnSpc>
              <a:defRPr/>
            </a:pPr>
            <a:r>
              <a:rPr lang="fr-FR" sz="2400" dirty="0">
                <a:latin typeface="+mn-lt"/>
              </a:rPr>
              <a:t>	</a:t>
            </a:r>
            <a:r>
              <a:rPr lang="fr-FR" sz="2400" dirty="0" err="1">
                <a:solidFill>
                  <a:srgbClr val="3333FF"/>
                </a:solidFill>
                <a:latin typeface="+mn-lt"/>
              </a:rPr>
              <a:t>int</a:t>
            </a:r>
            <a:r>
              <a:rPr lang="fr-FR" sz="2400" dirty="0">
                <a:solidFill>
                  <a:srgbClr val="3333FF"/>
                </a:solidFill>
                <a:latin typeface="+mn-lt"/>
              </a:rPr>
              <a:t> </a:t>
            </a:r>
            <a:r>
              <a:rPr lang="fr-FR" sz="2400" dirty="0" err="1">
                <a:latin typeface="+mn-lt"/>
              </a:rPr>
              <a:t>rollno</a:t>
            </a:r>
            <a:r>
              <a:rPr lang="fr-FR" sz="2400" dirty="0">
                <a:latin typeface="+mn-lt"/>
              </a:rPr>
              <a:t>;</a:t>
            </a:r>
          </a:p>
          <a:p>
            <a:pPr marL="533400" indent="-533400">
              <a:lnSpc>
                <a:spcPct val="80000"/>
              </a:lnSpc>
              <a:defRPr/>
            </a:pPr>
            <a:r>
              <a:rPr lang="fr-FR" sz="2400" dirty="0">
                <a:latin typeface="+mn-lt"/>
              </a:rPr>
              <a:t>	</a:t>
            </a:r>
            <a:r>
              <a:rPr lang="fr-FR" sz="2400" dirty="0" err="1">
                <a:solidFill>
                  <a:srgbClr val="3333FF"/>
                </a:solidFill>
                <a:latin typeface="+mn-lt"/>
              </a:rPr>
              <a:t>int</a:t>
            </a:r>
            <a:r>
              <a:rPr lang="fr-FR" sz="2400" dirty="0">
                <a:solidFill>
                  <a:srgbClr val="3333FF"/>
                </a:solidFill>
                <a:latin typeface="+mn-lt"/>
              </a:rPr>
              <a:t> </a:t>
            </a:r>
            <a:r>
              <a:rPr lang="fr-FR" sz="2400" dirty="0" err="1">
                <a:latin typeface="+mn-lt"/>
              </a:rPr>
              <a:t>age</a:t>
            </a:r>
            <a:r>
              <a:rPr lang="fr-FR" sz="2400" dirty="0">
                <a:latin typeface="+mn-lt"/>
              </a:rPr>
              <a:t>;</a:t>
            </a:r>
          </a:p>
          <a:p>
            <a:pPr marL="533400" indent="-533400">
              <a:lnSpc>
                <a:spcPct val="80000"/>
              </a:lnSpc>
              <a:defRPr/>
            </a:pPr>
            <a:r>
              <a:rPr lang="fr-FR" sz="2400" dirty="0">
                <a:latin typeface="+mn-lt"/>
                <a:cs typeface="Courier New" pitchFamily="49" charset="0"/>
              </a:rPr>
              <a:t>  } s1={20, 21};</a:t>
            </a:r>
          </a:p>
          <a:p>
            <a:pPr marL="1295400" lvl="2" indent="-381000">
              <a:lnSpc>
                <a:spcPct val="80000"/>
              </a:lnSpc>
              <a:defRPr/>
            </a:pPr>
            <a:endParaRPr lang="fr-FR" sz="2400" dirty="0">
              <a:latin typeface="+mn-lt"/>
              <a:cs typeface="Courier New" pitchFamily="49" charset="0"/>
            </a:endParaRPr>
          </a:p>
          <a:p>
            <a:pPr marL="0" lvl="2" indent="-381000">
              <a:lnSpc>
                <a:spcPct val="80000"/>
              </a:lnSpc>
              <a:defRPr/>
            </a:pPr>
            <a:r>
              <a:rPr lang="fr-FR" sz="2400" dirty="0">
                <a:latin typeface="+mn-lt"/>
              </a:rPr>
              <a:t>  main ( )</a:t>
            </a:r>
          </a:p>
          <a:p>
            <a:pPr marL="0" lvl="2" indent="-381000">
              <a:lnSpc>
                <a:spcPct val="80000"/>
              </a:lnSpc>
              <a:defRPr/>
            </a:pPr>
            <a:r>
              <a:rPr lang="fr-FR" sz="2400" dirty="0">
                <a:latin typeface="+mn-lt"/>
              </a:rPr>
              <a:t>  { </a:t>
            </a:r>
          </a:p>
          <a:p>
            <a:pPr marL="1295400" lvl="2" indent="-381000">
              <a:lnSpc>
                <a:spcPct val="80000"/>
              </a:lnSpc>
              <a:defRPr/>
            </a:pPr>
            <a:r>
              <a:rPr lang="fr-FR" sz="2400" dirty="0" err="1">
                <a:latin typeface="+mn-lt"/>
                <a:cs typeface="Courier New" pitchFamily="49" charset="0"/>
              </a:rPr>
              <a:t>Student</a:t>
            </a:r>
            <a:r>
              <a:rPr lang="fr-FR" sz="2400" dirty="0">
                <a:latin typeface="+mn-lt"/>
                <a:cs typeface="Courier New" pitchFamily="49" charset="0"/>
              </a:rPr>
              <a:t> s2={21, 21};</a:t>
            </a:r>
          </a:p>
          <a:p>
            <a:pPr marL="1295400" lvl="2" indent="-381000">
              <a:lnSpc>
                <a:spcPct val="80000"/>
              </a:lnSpc>
              <a:defRPr/>
            </a:pPr>
            <a:r>
              <a:rPr lang="fr-FR" sz="2400" dirty="0">
                <a:latin typeface="+mn-lt"/>
                <a:cs typeface="Courier New" pitchFamily="49" charset="0"/>
              </a:rPr>
              <a:t>…</a:t>
            </a:r>
          </a:p>
          <a:p>
            <a:pPr marL="1295400" lvl="2" indent="-381000">
              <a:lnSpc>
                <a:spcPct val="80000"/>
              </a:lnSpc>
              <a:defRPr/>
            </a:pPr>
            <a:r>
              <a:rPr lang="fr-FR" sz="2400" dirty="0">
                <a:latin typeface="+mn-lt"/>
                <a:cs typeface="Courier New" pitchFamily="49" charset="0"/>
              </a:rPr>
              <a:t>…</a:t>
            </a:r>
          </a:p>
          <a:p>
            <a:pPr marL="0" lvl="2" indent="-381000">
              <a:lnSpc>
                <a:spcPct val="80000"/>
              </a:lnSpc>
              <a:defRPr/>
            </a:pPr>
            <a:r>
              <a:rPr lang="fr-FR" sz="2400" dirty="0">
                <a:latin typeface="+mn-lt"/>
                <a:cs typeface="Courier New" pitchFamily="49" charset="0"/>
              </a:rPr>
              <a:t>   }</a:t>
            </a:r>
            <a:endParaRPr lang="en-US" sz="2400" dirty="0">
              <a:latin typeface="+mn-lt"/>
            </a:endParaRPr>
          </a:p>
        </p:txBody>
      </p:sp>
    </p:spTree>
    <p:extLst>
      <p:ext uri="{BB962C8B-B14F-4D97-AF65-F5344CB8AC3E}">
        <p14:creationId xmlns:p14="http://schemas.microsoft.com/office/powerpoint/2010/main" val="295046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p:bldP spid="10"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idx="1"/>
          </p:nvPr>
        </p:nvSpPr>
        <p:spPr>
          <a:xfrm>
            <a:off x="827584" y="980728"/>
            <a:ext cx="7755632" cy="5472608"/>
          </a:xfrm>
        </p:spPr>
        <p:txBody>
          <a:bodyPr/>
          <a:lstStyle/>
          <a:p>
            <a:pPr>
              <a:spcBef>
                <a:spcPts val="0"/>
              </a:spcBef>
              <a:buNone/>
              <a:defRPr/>
            </a:pPr>
            <a:r>
              <a:rPr lang="en-US" sz="2400" dirty="0" err="1"/>
              <a:t>struct</a:t>
            </a:r>
            <a:r>
              <a:rPr lang="en-US" sz="2400" dirty="0"/>
              <a:t> Book {		</a:t>
            </a:r>
            <a:r>
              <a:rPr lang="en-US" sz="2400" b="1" dirty="0"/>
              <a:t>// definition</a:t>
            </a:r>
            <a:endParaRPr lang="en-US" sz="2400" dirty="0"/>
          </a:p>
          <a:p>
            <a:pPr eaLnBrk="1" hangingPunct="1">
              <a:spcBef>
                <a:spcPts val="0"/>
              </a:spcBef>
              <a:buFontTx/>
              <a:buNone/>
              <a:defRPr/>
            </a:pPr>
            <a:r>
              <a:rPr lang="en-US" sz="2400" dirty="0"/>
              <a:t>	char title[20];</a:t>
            </a:r>
          </a:p>
          <a:p>
            <a:pPr eaLnBrk="1" hangingPunct="1">
              <a:spcBef>
                <a:spcPts val="0"/>
              </a:spcBef>
              <a:buFontTx/>
              <a:buNone/>
              <a:defRPr/>
            </a:pPr>
            <a:r>
              <a:rPr lang="en-US" sz="2400" dirty="0"/>
              <a:t>	char author[15];</a:t>
            </a:r>
          </a:p>
          <a:p>
            <a:pPr eaLnBrk="1" hangingPunct="1">
              <a:spcBef>
                <a:spcPts val="0"/>
              </a:spcBef>
              <a:buFontTx/>
              <a:buNone/>
              <a:defRPr/>
            </a:pPr>
            <a:r>
              <a:rPr lang="en-US" sz="2400" dirty="0"/>
              <a:t>	</a:t>
            </a:r>
            <a:r>
              <a:rPr lang="en-US" sz="2400" dirty="0" err="1"/>
              <a:t>int</a:t>
            </a:r>
            <a:r>
              <a:rPr lang="en-US" sz="2400" dirty="0"/>
              <a:t> pages;</a:t>
            </a:r>
          </a:p>
          <a:p>
            <a:pPr eaLnBrk="1" hangingPunct="1">
              <a:spcBef>
                <a:spcPts val="0"/>
              </a:spcBef>
              <a:buFontTx/>
              <a:buNone/>
              <a:defRPr/>
            </a:pPr>
            <a:r>
              <a:rPr lang="en-US" sz="2400" dirty="0"/>
              <a:t>	float price;</a:t>
            </a:r>
          </a:p>
          <a:p>
            <a:pPr eaLnBrk="1" hangingPunct="1">
              <a:spcBef>
                <a:spcPts val="0"/>
              </a:spcBef>
              <a:buFontTx/>
              <a:buNone/>
              <a:defRPr/>
            </a:pPr>
            <a:r>
              <a:rPr lang="en-US" sz="2400" dirty="0"/>
              <a:t>};</a:t>
            </a:r>
          </a:p>
          <a:p>
            <a:pPr marL="0" indent="0">
              <a:spcBef>
                <a:spcPts val="0"/>
              </a:spcBef>
              <a:buNone/>
              <a:defRPr/>
            </a:pPr>
            <a:r>
              <a:rPr lang="en-US" sz="2400" dirty="0" err="1"/>
              <a:t>int</a:t>
            </a:r>
            <a:r>
              <a:rPr lang="en-US" sz="2400" dirty="0"/>
              <a:t> main( ){</a:t>
            </a:r>
          </a:p>
          <a:p>
            <a:pPr marL="0" indent="0">
              <a:spcBef>
                <a:spcPts val="0"/>
              </a:spcBef>
              <a:buNone/>
              <a:defRPr/>
            </a:pPr>
            <a:r>
              <a:rPr lang="en-US" sz="2400" dirty="0"/>
              <a:t>     </a:t>
            </a:r>
            <a:r>
              <a:rPr lang="en-US" sz="2400" dirty="0" err="1"/>
              <a:t>struct</a:t>
            </a:r>
            <a:r>
              <a:rPr lang="en-US" sz="2400" dirty="0"/>
              <a:t> Book b1;</a:t>
            </a:r>
          </a:p>
          <a:p>
            <a:pPr marL="0" indent="0">
              <a:spcBef>
                <a:spcPts val="0"/>
              </a:spcBef>
              <a:buNone/>
              <a:defRPr/>
            </a:pPr>
            <a:r>
              <a:rPr lang="en-US" sz="2400" dirty="0"/>
              <a:t>     </a:t>
            </a:r>
            <a:r>
              <a:rPr lang="en-US" sz="2400" dirty="0" err="1"/>
              <a:t>printf</a:t>
            </a:r>
            <a:r>
              <a:rPr lang="en-US" sz="2400" dirty="0"/>
              <a:t>(“Input values”);</a:t>
            </a:r>
          </a:p>
          <a:p>
            <a:pPr marL="0" indent="0">
              <a:spcBef>
                <a:spcPts val="0"/>
              </a:spcBef>
              <a:buNone/>
              <a:defRPr/>
            </a:pPr>
            <a:r>
              <a:rPr lang="en-US" sz="2400" dirty="0"/>
              <a:t>     </a:t>
            </a:r>
            <a:r>
              <a:rPr lang="en-US" sz="2400" dirty="0" err="1"/>
              <a:t>scanf</a:t>
            </a:r>
            <a:r>
              <a:rPr lang="en-US" sz="2400" dirty="0"/>
              <a:t>(“%s %s %d %f”, b1.title, b1.author, &amp;b1.pages,  </a:t>
            </a:r>
          </a:p>
          <a:p>
            <a:pPr marL="0" indent="0">
              <a:spcBef>
                <a:spcPts val="0"/>
              </a:spcBef>
              <a:buNone/>
              <a:defRPr/>
            </a:pPr>
            <a:r>
              <a:rPr lang="en-US" sz="2400" dirty="0"/>
              <a:t>                 &amp;b1.price);</a:t>
            </a:r>
          </a:p>
          <a:p>
            <a:pPr marL="0" indent="0">
              <a:spcBef>
                <a:spcPts val="0"/>
              </a:spcBef>
              <a:buNone/>
              <a:defRPr/>
            </a:pPr>
            <a:r>
              <a:rPr lang="en-US" sz="2400" b="1" dirty="0"/>
              <a:t>     //output</a:t>
            </a:r>
          </a:p>
          <a:p>
            <a:pPr marL="0" indent="0">
              <a:spcBef>
                <a:spcPts val="0"/>
              </a:spcBef>
              <a:buNone/>
              <a:defRPr/>
            </a:pPr>
            <a:r>
              <a:rPr lang="en-US" sz="2400" dirty="0"/>
              <a:t>    </a:t>
            </a:r>
            <a:r>
              <a:rPr lang="en-US" sz="2400" dirty="0" err="1"/>
              <a:t>printf</a:t>
            </a:r>
            <a:r>
              <a:rPr lang="en-US" sz="2400" dirty="0"/>
              <a:t>(“%s %s %d %f”, b1.title, b1.author, b1.pages,                  </a:t>
            </a:r>
          </a:p>
          <a:p>
            <a:pPr marL="0" indent="0">
              <a:spcBef>
                <a:spcPts val="0"/>
              </a:spcBef>
              <a:buNone/>
              <a:defRPr/>
            </a:pPr>
            <a:r>
              <a:rPr lang="en-US" sz="2400" dirty="0"/>
              <a:t>                 b1.price);</a:t>
            </a:r>
          </a:p>
          <a:p>
            <a:pPr marL="0" indent="0">
              <a:spcBef>
                <a:spcPts val="0"/>
              </a:spcBef>
              <a:buNone/>
              <a:defRPr/>
            </a:pPr>
            <a:r>
              <a:rPr lang="en-US" sz="2400" dirty="0"/>
              <a:t>     return 0;</a:t>
            </a:r>
          </a:p>
          <a:p>
            <a:pPr marL="0" indent="0">
              <a:spcBef>
                <a:spcPts val="0"/>
              </a:spcBef>
              <a:buNone/>
              <a:defRPr/>
            </a:pPr>
            <a:r>
              <a:rPr lang="en-US" sz="2400" dirty="0"/>
              <a:t>}</a:t>
            </a:r>
          </a:p>
          <a:p>
            <a:pPr eaLnBrk="1" hangingPunct="1">
              <a:lnSpc>
                <a:spcPct val="90000"/>
              </a:lnSpc>
              <a:buFontTx/>
              <a:buNone/>
              <a:defRPr/>
            </a:pPr>
            <a:endParaRPr lang="en-US" sz="2400" dirty="0"/>
          </a:p>
        </p:txBody>
      </p:sp>
      <p:sp>
        <p:nvSpPr>
          <p:cNvPr id="3" name="Title 2"/>
          <p:cNvSpPr>
            <a:spLocks noGrp="1"/>
          </p:cNvSpPr>
          <p:nvPr>
            <p:ph type="title"/>
          </p:nvPr>
        </p:nvSpPr>
        <p:spPr>
          <a:xfrm>
            <a:off x="827584" y="228600"/>
            <a:ext cx="7010398" cy="549992"/>
          </a:xfrm>
        </p:spPr>
        <p:txBody>
          <a:bodyPr>
            <a:normAutofit/>
          </a:bodyPr>
          <a:lstStyle/>
          <a:p>
            <a:r>
              <a:rPr lang="en-US" dirty="0"/>
              <a:t>Structure: </a:t>
            </a:r>
            <a:r>
              <a:rPr lang="en-US" b="1" dirty="0">
                <a:solidFill>
                  <a:srgbClr val="C00000"/>
                </a:solidFill>
                <a:latin typeface="Tempus Sans ITC" pitchFamily="82" charset="0"/>
              </a:rPr>
              <a:t>Example</a:t>
            </a:r>
            <a:endParaRPr lang="en-US" dirty="0"/>
          </a:p>
        </p:txBody>
      </p:sp>
      <p:sp>
        <p:nvSpPr>
          <p:cNvPr id="4" name="Date Placeholder 3"/>
          <p:cNvSpPr>
            <a:spLocks noGrp="1"/>
          </p:cNvSpPr>
          <p:nvPr>
            <p:ph type="dt" sz="half" idx="10"/>
          </p:nvPr>
        </p:nvSpPr>
        <p:spPr/>
        <p:txBody>
          <a:bodyPr/>
          <a:lstStyle/>
          <a:p>
            <a:pPr>
              <a:defRPr/>
            </a:pPr>
            <a:fld id="{7540B76E-8455-49CE-9C59-D34E360FC3C5}"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idx="1"/>
          </p:nvPr>
        </p:nvSpPr>
        <p:spPr>
          <a:xfrm>
            <a:off x="971600" y="1052736"/>
            <a:ext cx="7755632" cy="5472608"/>
          </a:xfrm>
        </p:spPr>
        <p:txBody>
          <a:bodyPr/>
          <a:lstStyle/>
          <a:p>
            <a:pPr>
              <a:spcBef>
                <a:spcPts val="0"/>
              </a:spcBef>
              <a:buNone/>
              <a:defRPr/>
            </a:pPr>
            <a:r>
              <a:rPr lang="en-US" sz="2400" dirty="0" err="1"/>
              <a:t>struct</a:t>
            </a:r>
            <a:r>
              <a:rPr lang="en-US" sz="2400" dirty="0"/>
              <a:t> Book {		</a:t>
            </a:r>
            <a:r>
              <a:rPr lang="en-US" sz="2400" b="1" dirty="0"/>
              <a:t>// definition</a:t>
            </a:r>
            <a:endParaRPr lang="en-US" sz="2400" dirty="0"/>
          </a:p>
          <a:p>
            <a:pPr eaLnBrk="1" hangingPunct="1">
              <a:spcBef>
                <a:spcPts val="0"/>
              </a:spcBef>
              <a:buFontTx/>
              <a:buNone/>
              <a:defRPr/>
            </a:pPr>
            <a:r>
              <a:rPr lang="en-US" sz="2400" dirty="0"/>
              <a:t>	char title[20];</a:t>
            </a:r>
          </a:p>
          <a:p>
            <a:pPr eaLnBrk="1" hangingPunct="1">
              <a:spcBef>
                <a:spcPts val="0"/>
              </a:spcBef>
              <a:buFontTx/>
              <a:buNone/>
              <a:defRPr/>
            </a:pPr>
            <a:r>
              <a:rPr lang="en-US" sz="2400" dirty="0"/>
              <a:t>	char author[15];</a:t>
            </a:r>
          </a:p>
          <a:p>
            <a:pPr eaLnBrk="1" hangingPunct="1">
              <a:spcBef>
                <a:spcPts val="0"/>
              </a:spcBef>
              <a:buFontTx/>
              <a:buNone/>
              <a:defRPr/>
            </a:pPr>
            <a:r>
              <a:rPr lang="en-US" sz="2400" dirty="0"/>
              <a:t>	</a:t>
            </a:r>
            <a:r>
              <a:rPr lang="en-US" sz="2400" dirty="0" err="1"/>
              <a:t>int</a:t>
            </a:r>
            <a:r>
              <a:rPr lang="en-US" sz="2400" dirty="0"/>
              <a:t> pages;</a:t>
            </a:r>
          </a:p>
          <a:p>
            <a:pPr eaLnBrk="1" hangingPunct="1">
              <a:spcBef>
                <a:spcPts val="0"/>
              </a:spcBef>
              <a:buFontTx/>
              <a:buNone/>
              <a:defRPr/>
            </a:pPr>
            <a:r>
              <a:rPr lang="en-US" sz="2400" dirty="0"/>
              <a:t>	float price;</a:t>
            </a:r>
          </a:p>
          <a:p>
            <a:pPr eaLnBrk="1" hangingPunct="1">
              <a:spcBef>
                <a:spcPts val="0"/>
              </a:spcBef>
              <a:buFontTx/>
              <a:buNone/>
              <a:defRPr/>
            </a:pPr>
            <a:r>
              <a:rPr lang="en-US" sz="2400" dirty="0"/>
              <a:t>};</a:t>
            </a:r>
          </a:p>
          <a:p>
            <a:pPr marL="0" indent="0">
              <a:spcBef>
                <a:spcPts val="0"/>
              </a:spcBef>
              <a:buNone/>
              <a:defRPr/>
            </a:pPr>
            <a:r>
              <a:rPr lang="en-US" sz="2400" dirty="0" err="1"/>
              <a:t>int</a:t>
            </a:r>
            <a:r>
              <a:rPr lang="en-US" sz="2400" dirty="0"/>
              <a:t> main( ){</a:t>
            </a:r>
          </a:p>
          <a:p>
            <a:pPr marL="0" indent="0">
              <a:spcBef>
                <a:spcPts val="0"/>
              </a:spcBef>
              <a:buNone/>
              <a:defRPr/>
            </a:pPr>
            <a:r>
              <a:rPr lang="en-US" sz="2400" dirty="0"/>
              <a:t>     </a:t>
            </a:r>
            <a:r>
              <a:rPr lang="en-US" sz="2400" dirty="0" err="1"/>
              <a:t>struct</a:t>
            </a:r>
            <a:r>
              <a:rPr lang="en-US" sz="2400" dirty="0"/>
              <a:t> Book b1;</a:t>
            </a:r>
          </a:p>
          <a:p>
            <a:pPr marL="0" indent="0">
              <a:spcBef>
                <a:spcPts val="0"/>
              </a:spcBef>
              <a:buNone/>
              <a:defRPr/>
            </a:pPr>
            <a:r>
              <a:rPr lang="en-US" sz="2400" dirty="0"/>
              <a:t>     </a:t>
            </a:r>
            <a:r>
              <a:rPr lang="en-US" sz="2400" dirty="0" err="1"/>
              <a:t>printf</a:t>
            </a:r>
            <a:r>
              <a:rPr lang="en-US" sz="2400" dirty="0"/>
              <a:t>(“Input values”);</a:t>
            </a:r>
          </a:p>
          <a:p>
            <a:pPr marL="0" indent="0">
              <a:spcBef>
                <a:spcPts val="0"/>
              </a:spcBef>
              <a:buNone/>
              <a:defRPr/>
            </a:pPr>
            <a:r>
              <a:rPr lang="en-US" sz="2400" dirty="0"/>
              <a:t>     </a:t>
            </a:r>
            <a:r>
              <a:rPr lang="en-US" sz="2400" dirty="0">
                <a:solidFill>
                  <a:srgbClr val="C00000"/>
                </a:solidFill>
              </a:rPr>
              <a:t>gets(b1.title); gets(b1.author)</a:t>
            </a:r>
            <a:r>
              <a:rPr lang="en-US" sz="2400" dirty="0"/>
              <a:t>;</a:t>
            </a:r>
          </a:p>
          <a:p>
            <a:pPr marL="0" indent="0">
              <a:spcBef>
                <a:spcPts val="0"/>
              </a:spcBef>
              <a:buNone/>
              <a:defRPr/>
            </a:pPr>
            <a:r>
              <a:rPr lang="en-US" sz="2400" dirty="0"/>
              <a:t>     </a:t>
            </a:r>
            <a:r>
              <a:rPr lang="en-US" sz="2400" dirty="0" err="1"/>
              <a:t>scanf</a:t>
            </a:r>
            <a:r>
              <a:rPr lang="en-US" sz="2400" dirty="0"/>
              <a:t>(“%d %f”, &amp;b1.pages,  &amp;b1.price);</a:t>
            </a:r>
          </a:p>
          <a:p>
            <a:pPr marL="0" indent="0">
              <a:spcBef>
                <a:spcPts val="0"/>
              </a:spcBef>
              <a:buNone/>
              <a:defRPr/>
            </a:pPr>
            <a:r>
              <a:rPr lang="en-US" sz="2400" b="1" dirty="0"/>
              <a:t>     //output</a:t>
            </a:r>
          </a:p>
          <a:p>
            <a:pPr marL="0" indent="0">
              <a:spcBef>
                <a:spcPts val="0"/>
              </a:spcBef>
              <a:buNone/>
              <a:defRPr/>
            </a:pPr>
            <a:r>
              <a:rPr lang="en-US" sz="2400" dirty="0"/>
              <a:t>    </a:t>
            </a:r>
            <a:r>
              <a:rPr lang="en-US" sz="2400" dirty="0" err="1"/>
              <a:t>printf</a:t>
            </a:r>
            <a:r>
              <a:rPr lang="en-US" sz="2400" dirty="0"/>
              <a:t>(“%s %s %d %f”, b1.title, b1.author, b1.pages,                  </a:t>
            </a:r>
          </a:p>
          <a:p>
            <a:pPr marL="0" indent="0">
              <a:spcBef>
                <a:spcPts val="0"/>
              </a:spcBef>
              <a:buNone/>
              <a:defRPr/>
            </a:pPr>
            <a:r>
              <a:rPr lang="en-US" sz="2400" dirty="0"/>
              <a:t>                 b1.price);</a:t>
            </a:r>
          </a:p>
          <a:p>
            <a:pPr marL="0" indent="0">
              <a:spcBef>
                <a:spcPts val="0"/>
              </a:spcBef>
              <a:buNone/>
              <a:defRPr/>
            </a:pPr>
            <a:r>
              <a:rPr lang="en-US" sz="2400" dirty="0"/>
              <a:t>     return 0;</a:t>
            </a:r>
          </a:p>
          <a:p>
            <a:pPr marL="0" indent="0">
              <a:spcBef>
                <a:spcPts val="0"/>
              </a:spcBef>
              <a:buNone/>
              <a:defRPr/>
            </a:pPr>
            <a:r>
              <a:rPr lang="en-US" sz="2400" dirty="0"/>
              <a:t>}</a:t>
            </a:r>
          </a:p>
          <a:p>
            <a:pPr eaLnBrk="1" hangingPunct="1">
              <a:lnSpc>
                <a:spcPct val="90000"/>
              </a:lnSpc>
              <a:buFontTx/>
              <a:buNone/>
              <a:defRPr/>
            </a:pPr>
            <a:endParaRPr lang="en-US" sz="2400" dirty="0"/>
          </a:p>
        </p:txBody>
      </p:sp>
      <p:sp>
        <p:nvSpPr>
          <p:cNvPr id="3" name="Title 2"/>
          <p:cNvSpPr>
            <a:spLocks noGrp="1"/>
          </p:cNvSpPr>
          <p:nvPr>
            <p:ph type="title"/>
          </p:nvPr>
        </p:nvSpPr>
        <p:spPr>
          <a:xfrm>
            <a:off x="827584" y="228600"/>
            <a:ext cx="7010398" cy="549992"/>
          </a:xfrm>
        </p:spPr>
        <p:txBody>
          <a:bodyPr>
            <a:normAutofit/>
          </a:bodyPr>
          <a:lstStyle/>
          <a:p>
            <a:r>
              <a:rPr lang="en-US" dirty="0"/>
              <a:t>Structure: </a:t>
            </a:r>
            <a:r>
              <a:rPr lang="en-US" b="1" dirty="0">
                <a:solidFill>
                  <a:srgbClr val="C00000"/>
                </a:solidFill>
                <a:latin typeface="Tempus Sans ITC" pitchFamily="82" charset="0"/>
              </a:rPr>
              <a:t>Example</a:t>
            </a:r>
            <a:endParaRPr lang="en-US" dirty="0"/>
          </a:p>
        </p:txBody>
      </p:sp>
      <p:sp>
        <p:nvSpPr>
          <p:cNvPr id="4" name="Date Placeholder 3"/>
          <p:cNvSpPr>
            <a:spLocks noGrp="1"/>
          </p:cNvSpPr>
          <p:nvPr>
            <p:ph type="dt" sz="half" idx="10"/>
          </p:nvPr>
        </p:nvSpPr>
        <p:spPr/>
        <p:txBody>
          <a:bodyPr/>
          <a:lstStyle/>
          <a:p>
            <a:pPr>
              <a:defRPr/>
            </a:pPr>
            <a:fld id="{7540B76E-8455-49CE-9C59-D34E360FC3C5}"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6</a:t>
            </a:fld>
            <a:endParaRPr lang="en-US"/>
          </a:p>
        </p:txBody>
      </p:sp>
    </p:spTree>
    <p:extLst>
      <p:ext uri="{BB962C8B-B14F-4D97-AF65-F5344CB8AC3E}">
        <p14:creationId xmlns:p14="http://schemas.microsoft.com/office/powerpoint/2010/main" val="3013797420"/>
      </p:ext>
    </p:extLst>
  </p:cSld>
  <p:clrMapOvr>
    <a:masterClrMapping/>
  </p:clrMapOvr>
</p:sld>
</file>

<file path=ppt/theme/theme1.xml><?xml version="1.0" encoding="utf-8"?>
<a:theme xmlns:a="http://schemas.openxmlformats.org/drawingml/2006/main" name="PSUC2018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E513F9-72F8-4176-A041-4EDF9E78A35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45A9D84-C567-48A4-8B9B-AE34BF0B3C6D}">
  <ds:schemaRefs>
    <ds:schemaRef ds:uri="http://schemas.microsoft.com/sharepoint/v3/contenttype/forms"/>
  </ds:schemaRefs>
</ds:datastoreItem>
</file>

<file path=customXml/itemProps3.xml><?xml version="1.0" encoding="utf-8"?>
<ds:datastoreItem xmlns:ds="http://schemas.openxmlformats.org/officeDocument/2006/customXml" ds:itemID="{46A786BF-C7B2-413F-9492-BD45CDA8F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PSUC2018 Template</Template>
  <TotalTime>20862</TotalTime>
  <Words>991</Words>
  <Application>Microsoft Office PowerPoint</Application>
  <PresentationFormat>On-screen Show (4:3)</PresentationFormat>
  <Paragraphs>139</Paragraphs>
  <Slides>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Courier New</vt:lpstr>
      <vt:lpstr>Monotype Sorts</vt:lpstr>
      <vt:lpstr>Tempus Sans ITC</vt:lpstr>
      <vt:lpstr>Wingdings</vt:lpstr>
      <vt:lpstr>PSUC2018 Template</vt:lpstr>
      <vt:lpstr>Member or dot operator</vt:lpstr>
      <vt:lpstr>Ex:  Member accessing using dot operator</vt:lpstr>
      <vt:lpstr>Assigning values to members</vt:lpstr>
      <vt:lpstr>Structure Initialization Methods</vt:lpstr>
      <vt:lpstr>Structure: Example</vt:lpstr>
      <vt:lpstr>Structure: Example</vt:lpstr>
    </vt:vector>
  </TitlesOfParts>
  <Company>CSE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Structures  &amp; Unions</dc:title>
  <dc:creator>RAJ</dc:creator>
  <cp:lastModifiedBy>Dr. Gautam Kumar [MU - Jaipur]</cp:lastModifiedBy>
  <cp:revision>208</cp:revision>
  <dcterms:created xsi:type="dcterms:W3CDTF">2008-09-30T18:36:07Z</dcterms:created>
  <dcterms:modified xsi:type="dcterms:W3CDTF">2023-11-20T16:25:56Z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